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95" r:id="rId4"/>
    <p:sldId id="298" r:id="rId5"/>
    <p:sldId id="294" r:id="rId6"/>
    <p:sldId id="296" r:id="rId7"/>
    <p:sldId id="262" r:id="rId8"/>
    <p:sldId id="299" r:id="rId9"/>
    <p:sldId id="300" r:id="rId10"/>
    <p:sldId id="282" r:id="rId11"/>
    <p:sldId id="297" r:id="rId12"/>
    <p:sldId id="258" r:id="rId13"/>
    <p:sldId id="259" r:id="rId14"/>
    <p:sldId id="260" r:id="rId15"/>
    <p:sldId id="263" r:id="rId16"/>
    <p:sldId id="261" r:id="rId17"/>
    <p:sldId id="264" r:id="rId18"/>
    <p:sldId id="265" r:id="rId19"/>
    <p:sldId id="266" r:id="rId20"/>
    <p:sldId id="267" r:id="rId21"/>
    <p:sldId id="280" r:id="rId22"/>
    <p:sldId id="291" r:id="rId23"/>
    <p:sldId id="292" r:id="rId24"/>
    <p:sldId id="279" r:id="rId25"/>
    <p:sldId id="268" r:id="rId26"/>
    <p:sldId id="269" r:id="rId27"/>
    <p:sldId id="270" r:id="rId28"/>
    <p:sldId id="271" r:id="rId29"/>
    <p:sldId id="272" r:id="rId30"/>
    <p:sldId id="283" r:id="rId31"/>
    <p:sldId id="274" r:id="rId32"/>
    <p:sldId id="275" r:id="rId33"/>
    <p:sldId id="276" r:id="rId34"/>
    <p:sldId id="277" r:id="rId35"/>
    <p:sldId id="285" r:id="rId36"/>
    <p:sldId id="293" r:id="rId37"/>
    <p:sldId id="290" r:id="rId38"/>
    <p:sldId id="278" r:id="rId39"/>
    <p:sldId id="284" r:id="rId40"/>
    <p:sldId id="288" r:id="rId41"/>
    <p:sldId id="287" r:id="rId42"/>
    <p:sldId id="289" r:id="rId43"/>
    <p:sldId id="301" r:id="rId44"/>
    <p:sldId id="302" r:id="rId45"/>
    <p:sldId id="303" r:id="rId46"/>
    <p:sldId id="286" r:id="rId4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F5"/>
    <a:srgbClr val="B4B9E2"/>
    <a:srgbClr val="0F7A8F"/>
    <a:srgbClr val="4F81BD"/>
    <a:srgbClr val="4E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599" autoAdjust="0"/>
  </p:normalViewPr>
  <p:slideViewPr>
    <p:cSldViewPr>
      <p:cViewPr>
        <p:scale>
          <a:sx n="92" d="100"/>
          <a:sy n="92" d="100"/>
        </p:scale>
        <p:origin x="521" y="70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5/31/2023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5/31/2023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5/31/2023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5/31/2023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usreview.com/2013/aprv-ventilation-mode-introduction-basic-use-management-and-advanced-tip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crit.org/ibcc/suppor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35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24.xml"/><Relationship Id="rId17" Type="http://schemas.openxmlformats.org/officeDocument/2006/relationships/slide" Target="slide46.xml"/><Relationship Id="rId2" Type="http://schemas.openxmlformats.org/officeDocument/2006/relationships/image" Target="../media/image2.png"/><Relationship Id="rId16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5" Type="http://schemas.openxmlformats.org/officeDocument/2006/relationships/slide" Target="slide40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belem.com/simplifying-mechanical-ventilation-par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belem.com/simplifying-mechanical-ventilation-pa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docs.net/interpreting-waveform-capnography-pearls-and-pitfal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docs.net/interpreting-waveform-capnography-pearls-and-pitfal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sne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sne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ebelem.com/simplifying-mechanical-ventilation-part-3-severe-metabolic-acidosi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ra.org/emresident/article/demystifying_ventilator_alarm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ra.org/emresident/article/demystifying_ventilator_alarm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ebelem.com/simplifying-mechanical-ventilation-part/" TargetMode="External"/><Relationship Id="rId7" Type="http://schemas.openxmlformats.org/officeDocument/2006/relationships/hyperlink" Target="http://www.ardsnet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usreview.com/2013/aprv-ventilation-mode-introduction-basic-use-management-and-advanced-tips/" TargetMode="External"/><Relationship Id="rId5" Type="http://schemas.openxmlformats.org/officeDocument/2006/relationships/hyperlink" Target="http://www.emdocs.net/interpreting-waveform-capnography-pearls-and-pitfalls/" TargetMode="External"/><Relationship Id="rId4" Type="http://schemas.openxmlformats.org/officeDocument/2006/relationships/hyperlink" Target="https://emcrit.org/emcrit/bolus-dose-presso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2" y="1905000"/>
            <a:ext cx="11277601" cy="2667000"/>
          </a:xfrm>
        </p:spPr>
        <p:txBody>
          <a:bodyPr/>
          <a:lstStyle/>
          <a:p>
            <a:r>
              <a:rPr lang="en-US" dirty="0"/>
              <a:t>VENTILATOR BASICS + </a:t>
            </a:r>
            <a:br>
              <a:rPr lang="en-US" dirty="0"/>
            </a:br>
            <a:r>
              <a:rPr lang="en-US" sz="3200" dirty="0"/>
              <a:t>NIPPV, Capnography, Vent settings &amp; complications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A978D-010A-C4F0-16FC-578439F26385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04DCD-1A42-62C3-1A6E-DED32B096675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60C5D5-09C2-AE2F-898C-677E209BF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14" y="4953000"/>
            <a:ext cx="9143999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EM/CC LECTURE SERIES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900" dirty="0">
                <a:solidFill>
                  <a:schemeClr val="accent1"/>
                </a:solidFill>
              </a:rPr>
              <a:t>KIMBERLY PISTELL, DO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LT, MC, USN</a:t>
            </a:r>
          </a:p>
          <a:p>
            <a:r>
              <a:rPr lang="en-US" sz="1900" dirty="0">
                <a:solidFill>
                  <a:schemeClr val="accent1"/>
                </a:solidFill>
              </a:rPr>
              <a:t>NMCP EMERGENCY MEDICINE PGY4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F0FF0-C519-E14A-F83D-49B2FEB6B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180593"/>
            <a:ext cx="12188825" cy="562996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A23B59-5B19-1204-C2D4-10351AFD4D41}"/>
              </a:ext>
            </a:extLst>
          </p:cNvPr>
          <p:cNvSpPr/>
          <p:nvPr/>
        </p:nvSpPr>
        <p:spPr>
          <a:xfrm>
            <a:off x="0" y="1407240"/>
            <a:ext cx="12188825" cy="312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1" y="47439"/>
            <a:ext cx="10972801" cy="1020762"/>
          </a:xfrm>
        </p:spPr>
        <p:txBody>
          <a:bodyPr anchor="b"/>
          <a:lstStyle/>
          <a:p>
            <a:r>
              <a:rPr lang="en-US" b="1" dirty="0">
                <a:solidFill>
                  <a:srgbClr val="00B0F0"/>
                </a:solidFill>
              </a:rPr>
              <a:t>MODES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150812" y="1707890"/>
            <a:ext cx="6649498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Airway Pressure Release Ventilation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“elevated CPAP” allows for alveoli recruitment and gas exchange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Open exhalation valve allows for spontaneous breathing dur T</a:t>
            </a:r>
            <a:r>
              <a:rPr lang="en-US" sz="1800" baseline="-25000" dirty="0">
                <a:solidFill>
                  <a:schemeClr val="bg1"/>
                </a:solidFill>
              </a:rPr>
              <a:t>high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Used typically for ARDS (</a:t>
            </a:r>
            <a:r>
              <a:rPr lang="en-US" sz="1800" dirty="0" err="1">
                <a:solidFill>
                  <a:schemeClr val="bg1"/>
                </a:solidFill>
              </a:rPr>
              <a:t>esp</a:t>
            </a:r>
            <a:r>
              <a:rPr lang="en-US" sz="1800" dirty="0">
                <a:solidFill>
                  <a:schemeClr val="bg1"/>
                </a:solidFill>
              </a:rPr>
              <a:t> COVID)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Initial settings: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high</a:t>
            </a:r>
            <a:r>
              <a:rPr lang="en-US" sz="1800" dirty="0">
                <a:solidFill>
                  <a:schemeClr val="bg1"/>
                </a:solidFill>
              </a:rPr>
              <a:t> ~ 30, P</a:t>
            </a:r>
            <a:r>
              <a:rPr lang="en-US" sz="1800" baseline="-25000" dirty="0">
                <a:solidFill>
                  <a:schemeClr val="bg1"/>
                </a:solidFill>
              </a:rPr>
              <a:t>low</a:t>
            </a:r>
            <a:r>
              <a:rPr lang="en-US" sz="1800" dirty="0">
                <a:solidFill>
                  <a:schemeClr val="bg1"/>
                </a:solidFill>
              </a:rPr>
              <a:t> 0, T</a:t>
            </a:r>
            <a:r>
              <a:rPr lang="en-US" sz="1800" baseline="-25000" dirty="0">
                <a:solidFill>
                  <a:schemeClr val="bg1"/>
                </a:solidFill>
              </a:rPr>
              <a:t>high</a:t>
            </a:r>
            <a:r>
              <a:rPr lang="en-US" sz="1800" dirty="0">
                <a:solidFill>
                  <a:schemeClr val="bg1"/>
                </a:solidFill>
              </a:rPr>
              <a:t> 5-6 sec, </a:t>
            </a:r>
            <a:r>
              <a:rPr lang="en-US" sz="1800" dirty="0" err="1">
                <a:solidFill>
                  <a:schemeClr val="bg1"/>
                </a:solidFill>
              </a:rPr>
              <a:t>T</a:t>
            </a:r>
            <a:r>
              <a:rPr lang="en-US" sz="1800" baseline="-25000" dirty="0" err="1">
                <a:solidFill>
                  <a:schemeClr val="bg1"/>
                </a:solidFill>
              </a:rPr>
              <a:t>low</a:t>
            </a:r>
            <a:r>
              <a:rPr lang="en-US" sz="1800" dirty="0">
                <a:solidFill>
                  <a:schemeClr val="bg1"/>
                </a:solidFill>
              </a:rPr>
              <a:t> 0.5 sec</a:t>
            </a:r>
          </a:p>
        </p:txBody>
      </p:sp>
      <p:pic>
        <p:nvPicPr>
          <p:cNvPr id="11266" name="Picture 2" descr="APRV_Pressure_Flow_Timing">
            <a:extLst>
              <a:ext uri="{FF2B5EF4-FFF2-40B4-BE49-F238E27FC236}">
                <a16:creationId xmlns:a16="http://schemas.microsoft.com/office/drawing/2014/main" id="{A710BA54-EA00-2EE5-5190-5ABC7DC2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1219200"/>
            <a:ext cx="5282139" cy="44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74405-F0EF-44B7-61F2-706B740899D2}"/>
              </a:ext>
            </a:extLst>
          </p:cNvPr>
          <p:cNvSpPr txBox="1"/>
          <p:nvPr/>
        </p:nvSpPr>
        <p:spPr>
          <a:xfrm>
            <a:off x="6704013" y="57266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hlinkClick r:id="rId4"/>
              </a:rPr>
              <a:t>https://resusreview.com/2013/aprv-ventilation-mode-introduction-basic-use-management-and-advanced-tips/</a:t>
            </a:r>
            <a:endParaRPr lang="en-US" sz="1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FC4335-7209-21F0-DB04-98822B0B6EE2}"/>
              </a:ext>
            </a:extLst>
          </p:cNvPr>
          <p:cNvCxnSpPr>
            <a:cxnSpLocks/>
          </p:cNvCxnSpPr>
          <p:nvPr/>
        </p:nvCxnSpPr>
        <p:spPr>
          <a:xfrm>
            <a:off x="6653738" y="2819400"/>
            <a:ext cx="1802874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TYPES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sz="2800" dirty="0"/>
              <a:t>Noninvasive</a:t>
            </a:r>
          </a:p>
          <a:p>
            <a:pPr lvl="1"/>
            <a:r>
              <a:rPr lang="en-US" sz="2400" dirty="0"/>
              <a:t>CPAP</a:t>
            </a:r>
          </a:p>
          <a:p>
            <a:pPr lvl="1"/>
            <a:r>
              <a:rPr lang="en-US" sz="2400" dirty="0"/>
              <a:t>BiPAP</a:t>
            </a:r>
          </a:p>
          <a:p>
            <a:pPr lvl="1"/>
            <a:r>
              <a:rPr lang="en-US" sz="2400" dirty="0"/>
              <a:t>HFNC</a:t>
            </a:r>
          </a:p>
          <a:p>
            <a:pPr lvl="1"/>
            <a:endParaRPr lang="en-US" sz="2400" dirty="0"/>
          </a:p>
          <a:p>
            <a:r>
              <a:rPr lang="en-US" sz="2800" dirty="0"/>
              <a:t>Invasive</a:t>
            </a:r>
          </a:p>
          <a:p>
            <a:pPr lvl="1"/>
            <a:r>
              <a:rPr lang="en-US" sz="2400" dirty="0"/>
              <a:t>Intubation</a:t>
            </a:r>
          </a:p>
          <a:p>
            <a:pPr lvl="1"/>
            <a:r>
              <a:rPr lang="en-US" sz="2400" dirty="0"/>
              <a:t>Cricothyrotomy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129D84-9967-419B-5C53-136C638E8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1" t="1166" r="38462" b="-26"/>
          <a:stretch/>
        </p:blipFill>
        <p:spPr bwMode="auto">
          <a:xfrm>
            <a:off x="7482830" y="1636293"/>
            <a:ext cx="1752600" cy="24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65B794D-59EC-7457-64B0-6AF3A2D5C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2" t="1166" r="602" b="-26"/>
          <a:stretch/>
        </p:blipFill>
        <p:spPr bwMode="auto">
          <a:xfrm>
            <a:off x="9523410" y="1636293"/>
            <a:ext cx="1676399" cy="24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C6908-69CC-E93D-5121-0AE754FE667C}"/>
              </a:ext>
            </a:extLst>
          </p:cNvPr>
          <p:cNvSpPr txBox="1"/>
          <p:nvPr/>
        </p:nvSpPr>
        <p:spPr>
          <a:xfrm>
            <a:off x="8456613" y="4173434"/>
            <a:ext cx="28955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hlinkClick r:id="rId4"/>
              </a:rPr>
              <a:t>https://emcrit.org/ibcc/support/</a:t>
            </a:r>
            <a:endParaRPr lang="en-US" sz="1200" dirty="0"/>
          </a:p>
          <a:p>
            <a:pPr algn="r"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44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600199"/>
            <a:ext cx="5257800" cy="50151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600" b="1" dirty="0"/>
              <a:t>Indications: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600" dirty="0"/>
              <a:t>- Respiratory support in an awake, stable, patient able to clear secretions without active vomiting or immediate risk for cognitive decline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-"/>
            </a:pPr>
            <a:r>
              <a:rPr lang="en-US" sz="2600" dirty="0"/>
              <a:t>Prevent respiratory muscle fatigue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Font typeface="Arial" pitchFamily="34" charset="0"/>
              <a:buNone/>
            </a:pPr>
            <a:r>
              <a:rPr lang="en-US" sz="2600" b="1" dirty="0"/>
              <a:t>Diseases: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-"/>
            </a:pPr>
            <a:r>
              <a:rPr lang="en-US" sz="2600" dirty="0"/>
              <a:t>COPD/Asthma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-"/>
            </a:pPr>
            <a:r>
              <a:rPr lang="en-US" sz="2600" dirty="0"/>
              <a:t>CHF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-"/>
            </a:pPr>
            <a:r>
              <a:rPr lang="en-US" sz="2600" dirty="0"/>
              <a:t>Neuromuscular disease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-"/>
            </a:pPr>
            <a:endParaRPr lang="en-US" sz="2600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AB9EA9E-C865-B8C4-E1E4-D961D5A3C90D}"/>
              </a:ext>
            </a:extLst>
          </p:cNvPr>
          <p:cNvSpPr txBox="1">
            <a:spLocks/>
          </p:cNvSpPr>
          <p:nvPr/>
        </p:nvSpPr>
        <p:spPr>
          <a:xfrm>
            <a:off x="7618412" y="1824789"/>
            <a:ext cx="3021789" cy="272917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1800" b="1" dirty="0">
                <a:solidFill>
                  <a:schemeClr val="bg1"/>
                </a:solidFill>
              </a:rPr>
              <a:t>Contraindications: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Multiorgan failure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Vomiting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Facial trauma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Copious secretions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Depressed mental status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Uncooperative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538869"/>
            <a:ext cx="8507828" cy="21187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b="1" dirty="0"/>
              <a:t>CPAP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Increase mean airway pressure (MAP) and oxygenation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sz="1800" dirty="0"/>
              <a:t>Good for </a:t>
            </a:r>
            <a:r>
              <a:rPr lang="en-US" sz="1800" b="1" dirty="0">
                <a:solidFill>
                  <a:srgbClr val="C00000"/>
                </a:solidFill>
              </a:rPr>
              <a:t>hypoxemic</a:t>
            </a:r>
            <a:r>
              <a:rPr lang="en-US" sz="1800" dirty="0"/>
              <a:t> respiratory failure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Useful when all you need is increased airway pressure (CHF)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sz="2000" i="1" dirty="0"/>
              <a:t>Consistently reproduced benefits with acute cardiogenic pulmonary edema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760412" y="3657600"/>
            <a:ext cx="8736428" cy="22819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</a:pPr>
            <a:r>
              <a:rPr lang="en-US" b="1" dirty="0"/>
              <a:t>BiPAP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Driving pressure (delta) and mechanical support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/>
              <a:t>Good for </a:t>
            </a:r>
            <a:r>
              <a:rPr lang="en-US" b="1" dirty="0">
                <a:solidFill>
                  <a:srgbClr val="C00000"/>
                </a:solidFill>
              </a:rPr>
              <a:t>hypoxemic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hypercarbic</a:t>
            </a:r>
            <a:r>
              <a:rPr lang="en-US" dirty="0"/>
              <a:t> respiratory failure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 Both oxygenation &amp; ventilation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Neuromuscular weakness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Obesity</a:t>
            </a:r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E4F4C11F-9C78-11CE-BAA6-18AEA04230FF}"/>
              </a:ext>
            </a:extLst>
          </p:cNvPr>
          <p:cNvSpPr txBox="1">
            <a:spLocks/>
          </p:cNvSpPr>
          <p:nvPr/>
        </p:nvSpPr>
        <p:spPr>
          <a:xfrm>
            <a:off x="9066212" y="1906598"/>
            <a:ext cx="2719179" cy="2449457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Increase oxygenation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Increase FiO2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Increase MAP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Increase ventilation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- Increase delta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NONINVASIVE: CHF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713088"/>
            <a:ext cx="11340983" cy="49925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Increased mean airway pressure reduces preload and afterload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b="1" dirty="0"/>
              <a:t>CPAP</a:t>
            </a:r>
            <a:r>
              <a:rPr lang="en-US" sz="2800" dirty="0"/>
              <a:t>: one pressure </a:t>
            </a:r>
            <a:r>
              <a:rPr lang="en-US" sz="2800" dirty="0">
                <a:sym typeface="Wingdings" panose="05000000000000000000" pitchFamily="2" charset="2"/>
              </a:rPr>
              <a:t> increases m</a:t>
            </a:r>
            <a:r>
              <a:rPr lang="en-US" sz="2800" dirty="0"/>
              <a:t>ean Airway pressure</a:t>
            </a:r>
          </a:p>
          <a:p>
            <a:pPr marL="0" indent="0">
              <a:buNone/>
            </a:pPr>
            <a:r>
              <a:rPr lang="en-US" sz="2800" b="1" dirty="0"/>
              <a:t>BiPAP</a:t>
            </a:r>
            <a:r>
              <a:rPr lang="en-US" sz="2800" dirty="0"/>
              <a:t>: expiratory pressure increases mean airway pressure</a:t>
            </a:r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en-US" sz="2800" b="1" dirty="0"/>
              <a:t>Driving pressure (delta) = IPAP – EPAP</a:t>
            </a:r>
            <a:r>
              <a:rPr lang="en-US" sz="2800" dirty="0"/>
              <a:t>, affects </a:t>
            </a:r>
            <a:r>
              <a:rPr lang="en-US" sz="2800" b="1" u="sng" dirty="0"/>
              <a:t>minute ventilation</a:t>
            </a:r>
          </a:p>
          <a:p>
            <a:pPr lvl="1">
              <a:buFontTx/>
              <a:buChar char="-"/>
            </a:pPr>
            <a:r>
              <a:rPr lang="en-US" sz="2400" dirty="0"/>
              <a:t>Large delta not needed in CHF, high expiratory pressures are</a:t>
            </a:r>
          </a:p>
          <a:p>
            <a:pPr>
              <a:buFontTx/>
              <a:buChar char="-"/>
            </a:pPr>
            <a:r>
              <a:rPr lang="en-US" sz="2800" dirty="0"/>
              <a:t>To titrate: Increase EPAP but keep delta the same when making adjustments</a:t>
            </a:r>
          </a:p>
          <a:p>
            <a:pPr lvl="1">
              <a:buFontTx/>
              <a:buChar char="-"/>
            </a:pPr>
            <a:r>
              <a:rPr lang="en-US" sz="2400" dirty="0"/>
              <a:t>EX: start 10/5, delta 5; increase to 18/13, delta 5</a:t>
            </a:r>
          </a:p>
          <a:p>
            <a:pPr marL="274320" lvl="1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chemeClr val="accent1"/>
                </a:solidFill>
              </a:rPr>
              <a:t>Why both CPAP or BiPAP work for CHF!!</a:t>
            </a:r>
            <a:endParaRPr lang="en-US" sz="2400" b="1" i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1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NONINVASIVE: COPD/ASTHMA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455612" y="1636888"/>
            <a:ext cx="114933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BiPAP</a:t>
            </a:r>
          </a:p>
          <a:p>
            <a:pPr>
              <a:buFontTx/>
              <a:buChar char="-"/>
            </a:pPr>
            <a:r>
              <a:rPr lang="en-US" sz="3200" dirty="0"/>
              <a:t>Benefits from </a:t>
            </a:r>
            <a:r>
              <a:rPr lang="en-US" sz="3200" b="1" dirty="0"/>
              <a:t>driving pressure</a:t>
            </a:r>
            <a:r>
              <a:rPr lang="en-US" sz="3200" dirty="0"/>
              <a:t> (delta), especially if they are experiencing respiratory fatigue</a:t>
            </a:r>
          </a:p>
          <a:p>
            <a:pPr lvl="1">
              <a:buFontTx/>
              <a:buChar char="-"/>
            </a:pPr>
            <a:r>
              <a:rPr lang="en-US" sz="2800" dirty="0">
                <a:sym typeface="Wingdings" panose="05000000000000000000" pitchFamily="2" charset="2"/>
              </a:rPr>
              <a:t> Increasing </a:t>
            </a:r>
            <a:r>
              <a:rPr lang="en-US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delta P</a:t>
            </a:r>
            <a:r>
              <a:rPr lang="en-US" sz="2800" dirty="0">
                <a:sym typeface="Wingdings" panose="05000000000000000000" pitchFamily="2" charset="2"/>
              </a:rPr>
              <a:t> increases </a:t>
            </a:r>
            <a:r>
              <a:rPr lang="en-US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minute ventilation </a:t>
            </a:r>
            <a:r>
              <a:rPr lang="en-US" sz="2800" dirty="0">
                <a:sym typeface="Wingdings" panose="05000000000000000000" pitchFamily="2" charset="2"/>
              </a:rPr>
              <a:t>by increasing your </a:t>
            </a:r>
            <a:r>
              <a:rPr lang="en-US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V</a:t>
            </a:r>
            <a:r>
              <a:rPr lang="en-US" sz="2800" b="1" baseline="-25000" dirty="0">
                <a:solidFill>
                  <a:schemeClr val="accent1"/>
                </a:solidFill>
                <a:sym typeface="Wingdings" panose="05000000000000000000" pitchFamily="2" charset="2"/>
              </a:rPr>
              <a:t>t</a:t>
            </a:r>
            <a:endParaRPr lang="en-US" sz="2800" b="1" baseline="-250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3200" dirty="0"/>
              <a:t>To Titrate, increase </a:t>
            </a:r>
            <a:r>
              <a:rPr lang="en-US" sz="3200" b="1" dirty="0">
                <a:solidFill>
                  <a:schemeClr val="accent1"/>
                </a:solidFill>
              </a:rPr>
              <a:t>delta P</a:t>
            </a:r>
          </a:p>
          <a:p>
            <a:pPr lvl="1">
              <a:buFontTx/>
              <a:buChar char="-"/>
            </a:pPr>
            <a:r>
              <a:rPr lang="en-US" sz="2800" dirty="0"/>
              <a:t>Ex) start 10/5, delta 5; increase 15/8, delta 7</a:t>
            </a:r>
          </a:p>
        </p:txBody>
      </p:sp>
    </p:spTree>
    <p:extLst>
      <p:ext uri="{BB962C8B-B14F-4D97-AF65-F5344CB8AC3E}">
        <p14:creationId xmlns:p14="http://schemas.microsoft.com/office/powerpoint/2010/main" val="7137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NONINVASIVE: NEUROMUSCULAR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FCBEB2F0-55D1-74E1-6A6B-AB55F109C2DB}"/>
              </a:ext>
            </a:extLst>
          </p:cNvPr>
          <p:cNvSpPr txBox="1">
            <a:spLocks/>
          </p:cNvSpPr>
          <p:nvPr/>
        </p:nvSpPr>
        <p:spPr>
          <a:xfrm>
            <a:off x="531812" y="1789288"/>
            <a:ext cx="11569583" cy="270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Goal is to support with </a:t>
            </a:r>
            <a:r>
              <a:rPr lang="en-US" sz="2800" b="1" dirty="0">
                <a:solidFill>
                  <a:schemeClr val="accent1"/>
                </a:solidFill>
              </a:rPr>
              <a:t>minute ventilation </a:t>
            </a:r>
            <a:r>
              <a:rPr lang="en-US" sz="2800" dirty="0"/>
              <a:t>with V</a:t>
            </a:r>
            <a:r>
              <a:rPr lang="en-US" sz="2800" baseline="-25000" dirty="0"/>
              <a:t>t</a:t>
            </a:r>
            <a:r>
              <a:rPr lang="en-US" sz="2800" dirty="0"/>
              <a:t> ,not mean airway pressure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Need </a:t>
            </a:r>
            <a:r>
              <a:rPr lang="en-US" sz="2800" i="1" dirty="0"/>
              <a:t>Driving Pressure</a:t>
            </a:r>
            <a:r>
              <a:rPr lang="en-US" sz="2800" dirty="0"/>
              <a:t>, aka </a:t>
            </a:r>
            <a:r>
              <a:rPr lang="en-US" sz="2800" b="1" dirty="0">
                <a:solidFill>
                  <a:schemeClr val="accent1"/>
                </a:solidFill>
              </a:rPr>
              <a:t>Delta P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b="1" dirty="0">
                <a:sym typeface="Wingdings" panose="05000000000000000000" pitchFamily="2" charset="2"/>
              </a:rPr>
              <a:t>BiPAP</a:t>
            </a:r>
            <a:endParaRPr lang="en-US" sz="2800" b="1" dirty="0"/>
          </a:p>
          <a:p>
            <a:pPr>
              <a:buFontTx/>
              <a:buChar char="-"/>
            </a:pPr>
            <a:r>
              <a:rPr lang="en-US" sz="2800" dirty="0">
                <a:sym typeface="Wingdings" panose="05000000000000000000" pitchFamily="2" charset="2"/>
              </a:rPr>
              <a:t>Start with low setting EPAP and IPAP, and increase your </a:t>
            </a:r>
            <a:r>
              <a:rPr lang="en-US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delta</a:t>
            </a:r>
            <a:r>
              <a:rPr lang="en-US" sz="2800" dirty="0">
                <a:sym typeface="Wingdings" panose="05000000000000000000" pitchFamily="2" charset="2"/>
              </a:rPr>
              <a:t> as needed</a:t>
            </a:r>
          </a:p>
          <a:p>
            <a:pPr lvl="1">
              <a:buFontTx/>
              <a:buChar char="-"/>
            </a:pPr>
            <a:r>
              <a:rPr lang="en-US" sz="2400" dirty="0">
                <a:sym typeface="Wingdings" panose="05000000000000000000" pitchFamily="2" charset="2"/>
              </a:rPr>
              <a:t>EX: start 10/5, delta 5; increase to 15/5, delta 10</a:t>
            </a:r>
            <a:endParaRPr lang="en-US" sz="2400" dirty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3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NONINVASIVE: HiFlo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FCBEB2F0-55D1-74E1-6A6B-AB55F109C2DB}"/>
              </a:ext>
            </a:extLst>
          </p:cNvPr>
          <p:cNvSpPr txBox="1">
            <a:spLocks/>
          </p:cNvSpPr>
          <p:nvPr/>
        </p:nvSpPr>
        <p:spPr>
          <a:xfrm>
            <a:off x="760412" y="17892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HFNC: warmed, humidified air at rate up to ~ 60 L/min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Benefits: </a:t>
            </a:r>
          </a:p>
          <a:p>
            <a:pPr>
              <a:buFontTx/>
              <a:buChar char="-"/>
            </a:pPr>
            <a:r>
              <a:rPr lang="en-US" sz="2800" dirty="0"/>
              <a:t>Some PEEP</a:t>
            </a:r>
          </a:p>
          <a:p>
            <a:pPr>
              <a:buFontTx/>
              <a:buChar char="-"/>
            </a:pPr>
            <a:r>
              <a:rPr lang="en-US" sz="2800" dirty="0"/>
              <a:t>Up to 100% FiO2</a:t>
            </a:r>
          </a:p>
          <a:p>
            <a:pPr>
              <a:buFontTx/>
              <a:buChar char="-"/>
            </a:pPr>
            <a:r>
              <a:rPr lang="en-US" sz="2800" dirty="0"/>
              <a:t>CO2 washout reduces </a:t>
            </a:r>
            <a:r>
              <a:rPr lang="en-US" sz="2800" i="1" dirty="0"/>
              <a:t>anatomic </a:t>
            </a:r>
            <a:r>
              <a:rPr lang="en-US" sz="2800" dirty="0"/>
              <a:t>dead space </a:t>
            </a:r>
            <a:r>
              <a:rPr lang="en-US" sz="2800" dirty="0">
                <a:sym typeface="Wingdings" panose="05000000000000000000" pitchFamily="2" charset="2"/>
              </a:rPr>
              <a:t> improves ventilation</a:t>
            </a:r>
          </a:p>
          <a:p>
            <a:pPr>
              <a:buFontTx/>
              <a:buChar char="-"/>
            </a:pPr>
            <a:r>
              <a:rPr lang="en-US" sz="2800" dirty="0"/>
              <a:t>Better tolerated than BiPAP</a:t>
            </a:r>
          </a:p>
        </p:txBody>
      </p:sp>
    </p:spTree>
    <p:extLst>
      <p:ext uri="{BB962C8B-B14F-4D97-AF65-F5344CB8AC3E}">
        <p14:creationId xmlns:p14="http://schemas.microsoft.com/office/powerpoint/2010/main" val="19032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NONINVASIVE: ALGORITHM 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73D5E6D-1E6D-DF02-2ECC-A633BC40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98" y="1212160"/>
            <a:ext cx="7679894" cy="55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71345" y="3200400"/>
            <a:ext cx="5638800" cy="7224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Ventilator Settings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6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752600"/>
            <a:ext cx="10972800" cy="4267200"/>
          </a:xfrm>
        </p:spPr>
        <p:txBody>
          <a:bodyPr numCol="3">
            <a:normAutofit/>
          </a:bodyPr>
          <a:lstStyle/>
          <a:p>
            <a:r>
              <a:rPr lang="en-US" sz="2800" dirty="0">
                <a:hlinkClick r:id="rId3" action="ppaction://hlinksldjump"/>
              </a:rPr>
              <a:t>Oxygenation</a:t>
            </a:r>
            <a:endParaRPr lang="en-US" sz="2800" dirty="0"/>
          </a:p>
          <a:p>
            <a:r>
              <a:rPr lang="en-US" sz="2800" dirty="0">
                <a:hlinkClick r:id="rId4" action="ppaction://hlinksldjump"/>
              </a:rPr>
              <a:t>Ventilation</a:t>
            </a:r>
            <a:endParaRPr lang="en-US" sz="2800" dirty="0"/>
          </a:p>
          <a:p>
            <a:r>
              <a:rPr lang="en-US" sz="2800" dirty="0">
                <a:hlinkClick r:id="rId5" action="ppaction://hlinksldjump"/>
              </a:rPr>
              <a:t>Breath types</a:t>
            </a:r>
            <a:endParaRPr lang="en-US" sz="2800" dirty="0"/>
          </a:p>
          <a:p>
            <a:r>
              <a:rPr lang="en-US" sz="2800" dirty="0">
                <a:hlinkClick r:id="rId6" action="ppaction://hlinksldjump"/>
              </a:rPr>
              <a:t>Modes</a:t>
            </a:r>
            <a:endParaRPr lang="en-US" sz="2800" dirty="0"/>
          </a:p>
          <a:p>
            <a:r>
              <a:rPr lang="en-US" sz="2800" dirty="0">
                <a:hlinkClick r:id="rId7" action="ppaction://hlinksldjump"/>
              </a:rPr>
              <a:t>Noninvasive</a:t>
            </a:r>
            <a:endParaRPr lang="en-US" sz="2800" dirty="0"/>
          </a:p>
          <a:p>
            <a:r>
              <a:rPr lang="en-US" sz="2800" dirty="0">
                <a:hlinkClick r:id="rId8" action="ppaction://hlinksldjump"/>
              </a:rPr>
              <a:t>CPAP vs BiPAP</a:t>
            </a:r>
            <a:endParaRPr lang="en-US" sz="2800" dirty="0"/>
          </a:p>
          <a:p>
            <a:r>
              <a:rPr lang="en-US" sz="2800" dirty="0" err="1">
                <a:hlinkClick r:id="rId9" action="ppaction://hlinksldjump"/>
              </a:rPr>
              <a:t>HiFLO</a:t>
            </a:r>
            <a:endParaRPr lang="en-US" sz="2800" dirty="0"/>
          </a:p>
          <a:p>
            <a:r>
              <a:rPr lang="en-US" sz="2800" dirty="0">
                <a:hlinkClick r:id="rId10" action="ppaction://hlinksldjump"/>
              </a:rPr>
              <a:t>Ventilator terminology</a:t>
            </a:r>
            <a:endParaRPr lang="en-US" sz="2800" dirty="0"/>
          </a:p>
          <a:p>
            <a:r>
              <a:rPr lang="en-US" sz="2800" dirty="0">
                <a:hlinkClick r:id="rId11" action="ppaction://hlinksldjump"/>
              </a:rPr>
              <a:t>Waveform Capnography</a:t>
            </a:r>
            <a:endParaRPr lang="en-US" sz="2800" dirty="0"/>
          </a:p>
          <a:p>
            <a:r>
              <a:rPr lang="en-US" sz="2800" dirty="0">
                <a:hlinkClick r:id="rId12" action="ppaction://hlinksldjump"/>
              </a:rPr>
              <a:t>Vent Settings: Approach </a:t>
            </a:r>
            <a:endParaRPr lang="en-US" sz="2800" dirty="0"/>
          </a:p>
          <a:p>
            <a:r>
              <a:rPr lang="en-US" sz="2800" dirty="0">
                <a:hlinkClick r:id="rId13" action="ppaction://hlinksldjump"/>
              </a:rPr>
              <a:t>Troubleshooting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14" action="ppaction://hlinksldjump"/>
              </a:rPr>
              <a:t>Complications</a:t>
            </a:r>
            <a:endParaRPr lang="en-US" sz="2800" dirty="0"/>
          </a:p>
          <a:p>
            <a:r>
              <a:rPr lang="en-US" sz="2800" dirty="0">
                <a:hlinkClick r:id="rId15" action="ppaction://hlinksldjump"/>
              </a:rPr>
              <a:t>Push-dose pressors</a:t>
            </a:r>
            <a:endParaRPr lang="en-US" sz="2800" dirty="0"/>
          </a:p>
          <a:p>
            <a:r>
              <a:rPr lang="en-US" sz="2800" dirty="0">
                <a:hlinkClick r:id="rId16" action="ppaction://hlinksldjump"/>
              </a:rPr>
              <a:t>Pulse Oximetry</a:t>
            </a:r>
            <a:endParaRPr lang="en-US" sz="2800" dirty="0"/>
          </a:p>
          <a:p>
            <a:r>
              <a:rPr lang="en-US" sz="2800" dirty="0">
                <a:hlinkClick r:id="rId17" action="ppaction://hlinksldjump"/>
              </a:rPr>
              <a:t>Resources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733705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DEFINITIONS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8229" y="1713087"/>
            <a:ext cx="5825832" cy="4078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Control breaths</a:t>
            </a:r>
            <a:r>
              <a:rPr lang="en-US" sz="3200" dirty="0"/>
              <a:t>: set interval breaths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Assisted breaths</a:t>
            </a:r>
            <a:r>
              <a:rPr lang="en-US" sz="3200" dirty="0"/>
              <a:t>: patient-triggered, machine-delivers pre-set breath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Supported breaths</a:t>
            </a:r>
            <a:r>
              <a:rPr lang="en-US" sz="3200" dirty="0"/>
              <a:t>: patient-triggered, machine-delivers supported breath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Inspiratory Pressure (PIP)</a:t>
            </a:r>
            <a:r>
              <a:rPr lang="en-US" sz="3200" b="1" dirty="0"/>
              <a:t>: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max pressure needed during inspiration to overcome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resistance pressure </a:t>
            </a:r>
            <a:r>
              <a:rPr lang="en-US" sz="3200" dirty="0"/>
              <a:t>(ET tube and large proximal airways) and 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elastic pressure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of lungs (small airways and alveoli)</a:t>
            </a:r>
          </a:p>
          <a:p>
            <a:pPr>
              <a:buFontTx/>
              <a:buChar char="-"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Plateau Pressure</a:t>
            </a:r>
            <a:r>
              <a:rPr lang="en-US" sz="3200" dirty="0"/>
              <a:t>: pressure needed to overcome elastic forces</a:t>
            </a:r>
          </a:p>
          <a:p>
            <a:pPr lvl="1">
              <a:buFontTx/>
              <a:buChar char="-"/>
            </a:pP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High </a:t>
            </a:r>
            <a:r>
              <a:rPr lang="en-US" sz="28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b="1" baseline="-25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plat</a:t>
            </a:r>
            <a:r>
              <a:rPr lang="en-US" sz="2800" b="1" baseline="-25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= compliance issues</a:t>
            </a:r>
          </a:p>
          <a:p>
            <a:pPr lvl="1">
              <a:buFontTx/>
              <a:buChar char="-"/>
            </a:pPr>
            <a:r>
              <a:rPr lang="en-US" sz="3200" dirty="0"/>
              <a:t>Obtained with end-inspiratory hold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3526E77-C2DE-3034-D757-E1431DC9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4" y="1592050"/>
            <a:ext cx="5935538" cy="3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6F3E32-5313-8F34-9D3E-0E6139577B44}"/>
              </a:ext>
            </a:extLst>
          </p:cNvPr>
          <p:cNvSpPr txBox="1"/>
          <p:nvPr/>
        </p:nvSpPr>
        <p:spPr>
          <a:xfrm>
            <a:off x="7802892" y="5562600"/>
            <a:ext cx="4311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hlinkClick r:id="rId4"/>
              </a:rPr>
              <a:t>https://rebelem.com/simplifying-mechanical-ventilation-part/</a:t>
            </a:r>
            <a:endParaRPr lang="en-US" sz="1200" dirty="0"/>
          </a:p>
          <a:p>
            <a:pPr algn="r"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21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4389834"/>
            <a:ext cx="12188825" cy="2468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430198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DEFINITIONS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7368530" y="5121495"/>
            <a:ext cx="4523465" cy="89344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High PIP and </a:t>
            </a:r>
            <a:r>
              <a:rPr lang="en-US" sz="1800" b="1" dirty="0" err="1">
                <a:solidFill>
                  <a:schemeClr val="bg1"/>
                </a:solidFill>
              </a:rPr>
              <a:t>P</a:t>
            </a:r>
            <a:r>
              <a:rPr lang="en-US" sz="18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= lung disease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High PIP, normal </a:t>
            </a:r>
            <a:r>
              <a:rPr lang="en-US" sz="1800" b="1" dirty="0" err="1">
                <a:solidFill>
                  <a:schemeClr val="bg1"/>
                </a:solidFill>
              </a:rPr>
              <a:t>P</a:t>
            </a:r>
            <a:r>
              <a:rPr lang="en-US" sz="18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= </a:t>
            </a:r>
            <a:r>
              <a:rPr lang="en-US" sz="1800" dirty="0" err="1">
                <a:solidFill>
                  <a:schemeClr val="bg1"/>
                </a:solidFill>
              </a:rPr>
              <a:t>inc</a:t>
            </a:r>
            <a:r>
              <a:rPr lang="en-US" sz="1800" dirty="0">
                <a:solidFill>
                  <a:schemeClr val="bg1"/>
                </a:solidFill>
              </a:rPr>
              <a:t> airway 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3E32-5313-8F34-9D3E-0E6139577B44}"/>
              </a:ext>
            </a:extLst>
          </p:cNvPr>
          <p:cNvSpPr txBox="1"/>
          <p:nvPr/>
        </p:nvSpPr>
        <p:spPr>
          <a:xfrm>
            <a:off x="150812" y="6543521"/>
            <a:ext cx="4046788" cy="2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hlinkClick r:id="rId3"/>
              </a:rPr>
              <a:t>https://rebelem.com/simplifying-mechanical-ventilation-part/</a:t>
            </a:r>
            <a:endParaRPr lang="en-US" sz="105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5731D8C-104F-88C2-DAE1-8574175B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/>
          <a:stretch/>
        </p:blipFill>
        <p:spPr bwMode="auto">
          <a:xfrm>
            <a:off x="189707" y="4435896"/>
            <a:ext cx="6901329" cy="21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ntilator Waveforms - ScienceDirect">
            <a:extLst>
              <a:ext uri="{FF2B5EF4-FFF2-40B4-BE49-F238E27FC236}">
                <a16:creationId xmlns:a16="http://schemas.microsoft.com/office/drawing/2014/main" id="{5CB3851F-B74A-F68A-85F2-DB4C24B08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0"/>
          <a:stretch/>
        </p:blipFill>
        <p:spPr bwMode="auto">
          <a:xfrm>
            <a:off x="224130" y="1266233"/>
            <a:ext cx="9371054" cy="29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46D0CC-5C6F-81CD-298D-6C631831E550}"/>
              </a:ext>
            </a:extLst>
          </p:cNvPr>
          <p:cNvCxnSpPr>
            <a:cxnSpLocks/>
          </p:cNvCxnSpPr>
          <p:nvPr/>
        </p:nvCxnSpPr>
        <p:spPr>
          <a:xfrm>
            <a:off x="4418012" y="2057400"/>
            <a:ext cx="0" cy="838200"/>
          </a:xfrm>
          <a:prstGeom prst="line">
            <a:avLst/>
          </a:prstGeom>
          <a:ln w="5715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399348-2A72-4440-7C74-314D724B5FE2}"/>
              </a:ext>
            </a:extLst>
          </p:cNvPr>
          <p:cNvCxnSpPr>
            <a:cxnSpLocks/>
          </p:cNvCxnSpPr>
          <p:nvPr/>
        </p:nvCxnSpPr>
        <p:spPr>
          <a:xfrm>
            <a:off x="6817518" y="2133600"/>
            <a:ext cx="0" cy="342900"/>
          </a:xfrm>
          <a:prstGeom prst="line">
            <a:avLst/>
          </a:prstGeom>
          <a:ln w="5715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82DB47-F106-E61B-A6F8-26FF3896D031}"/>
              </a:ext>
            </a:extLst>
          </p:cNvPr>
          <p:cNvCxnSpPr>
            <a:cxnSpLocks/>
          </p:cNvCxnSpPr>
          <p:nvPr/>
        </p:nvCxnSpPr>
        <p:spPr>
          <a:xfrm>
            <a:off x="2132012" y="2476500"/>
            <a:ext cx="0" cy="419100"/>
          </a:xfrm>
          <a:prstGeom prst="line">
            <a:avLst/>
          </a:prstGeom>
          <a:ln w="5715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1660B6-0376-5199-F140-609AC6A2513C}"/>
              </a:ext>
            </a:extLst>
          </p:cNvPr>
          <p:cNvCxnSpPr>
            <a:cxnSpLocks/>
          </p:cNvCxnSpPr>
          <p:nvPr/>
        </p:nvCxnSpPr>
        <p:spPr>
          <a:xfrm>
            <a:off x="7161212" y="2514600"/>
            <a:ext cx="0" cy="38100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56DBD15C-E7B9-B79F-309E-82934E793CA6}"/>
              </a:ext>
            </a:extLst>
          </p:cNvPr>
          <p:cNvSpPr txBox="1">
            <a:spLocks/>
          </p:cNvSpPr>
          <p:nvPr/>
        </p:nvSpPr>
        <p:spPr>
          <a:xfrm>
            <a:off x="4506357" y="2104180"/>
            <a:ext cx="1729900" cy="32520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PIP- </a:t>
            </a:r>
            <a:r>
              <a:rPr lang="en-US" sz="1600" b="1" dirty="0" err="1">
                <a:solidFill>
                  <a:schemeClr val="bg1"/>
                </a:solidFill>
              </a:rPr>
              <a:t>P</a:t>
            </a:r>
            <a:r>
              <a:rPr lang="en-US" sz="16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600" b="1" dirty="0">
                <a:solidFill>
                  <a:schemeClr val="bg1"/>
                </a:solidFill>
              </a:rPr>
              <a:t> increased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F6D55DA0-2F16-3434-A7A2-D30D9EF7C391}"/>
              </a:ext>
            </a:extLst>
          </p:cNvPr>
          <p:cNvSpPr txBox="1">
            <a:spLocks/>
          </p:cNvSpPr>
          <p:nvPr/>
        </p:nvSpPr>
        <p:spPr>
          <a:xfrm>
            <a:off x="6919302" y="2090380"/>
            <a:ext cx="1842107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PIP- </a:t>
            </a:r>
            <a:r>
              <a:rPr lang="en-US" sz="1600" b="1" dirty="0" err="1">
                <a:solidFill>
                  <a:schemeClr val="bg1"/>
                </a:solidFill>
              </a:rPr>
              <a:t>P</a:t>
            </a:r>
            <a:r>
              <a:rPr lang="en-US" sz="16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600" b="1" baseline="-250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same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244B4C3F-DC49-2B7C-9EEF-7DF8B79F5294}"/>
              </a:ext>
            </a:extLst>
          </p:cNvPr>
          <p:cNvSpPr txBox="1">
            <a:spLocks/>
          </p:cNvSpPr>
          <p:nvPr/>
        </p:nvSpPr>
        <p:spPr>
          <a:xfrm>
            <a:off x="4530198" y="2542498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P</a:t>
            </a:r>
            <a:r>
              <a:rPr lang="en-US" sz="16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600" b="1" dirty="0">
                <a:solidFill>
                  <a:schemeClr val="bg1"/>
                </a:solidFill>
              </a:rPr>
              <a:t> same</a:t>
            </a:r>
          </a:p>
        </p:txBody>
      </p:sp>
      <p:sp>
        <p:nvSpPr>
          <p:cNvPr id="24" name="Content Placeholder 13">
            <a:extLst>
              <a:ext uri="{FF2B5EF4-FFF2-40B4-BE49-F238E27FC236}">
                <a16:creationId xmlns:a16="http://schemas.microsoft.com/office/drawing/2014/main" id="{156FDABC-D3A7-DA72-61DD-9EAF02077201}"/>
              </a:ext>
            </a:extLst>
          </p:cNvPr>
          <p:cNvSpPr txBox="1">
            <a:spLocks/>
          </p:cNvSpPr>
          <p:nvPr/>
        </p:nvSpPr>
        <p:spPr>
          <a:xfrm>
            <a:off x="7322395" y="2476500"/>
            <a:ext cx="1439012" cy="32520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P</a:t>
            </a:r>
            <a:r>
              <a:rPr lang="en-US" sz="1600" b="1" baseline="-25000" dirty="0" err="1">
                <a:solidFill>
                  <a:schemeClr val="bg1"/>
                </a:solidFill>
              </a:rPr>
              <a:t>plat</a:t>
            </a:r>
            <a:r>
              <a:rPr lang="en-US" sz="1600" b="1" dirty="0">
                <a:solidFill>
                  <a:schemeClr val="bg1"/>
                </a:solidFill>
              </a:rPr>
              <a:t> increased</a:t>
            </a:r>
          </a:p>
        </p:txBody>
      </p:sp>
      <p:sp>
        <p:nvSpPr>
          <p:cNvPr id="25" name="Content Placeholder 13">
            <a:extLst>
              <a:ext uri="{FF2B5EF4-FFF2-40B4-BE49-F238E27FC236}">
                <a16:creationId xmlns:a16="http://schemas.microsoft.com/office/drawing/2014/main" id="{407EF651-27D5-6047-91E0-36E12F103D82}"/>
              </a:ext>
            </a:extLst>
          </p:cNvPr>
          <p:cNvSpPr txBox="1">
            <a:spLocks/>
          </p:cNvSpPr>
          <p:nvPr/>
        </p:nvSpPr>
        <p:spPr>
          <a:xfrm>
            <a:off x="1891168" y="2069153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PIP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40314EE9-0299-7C2E-25AE-338224AD2ECD}"/>
              </a:ext>
            </a:extLst>
          </p:cNvPr>
          <p:cNvSpPr txBox="1">
            <a:spLocks/>
          </p:cNvSpPr>
          <p:nvPr/>
        </p:nvSpPr>
        <p:spPr>
          <a:xfrm>
            <a:off x="2317036" y="2533015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P</a:t>
            </a:r>
            <a:r>
              <a:rPr lang="en-US" sz="1600" b="1" baseline="-25000" dirty="0" err="1">
                <a:solidFill>
                  <a:schemeClr val="bg1"/>
                </a:solidFill>
              </a:rPr>
              <a:t>plat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46F75850-476D-D6C1-7D94-5A160C217244}"/>
              </a:ext>
            </a:extLst>
          </p:cNvPr>
          <p:cNvSpPr txBox="1">
            <a:spLocks/>
          </p:cNvSpPr>
          <p:nvPr/>
        </p:nvSpPr>
        <p:spPr>
          <a:xfrm>
            <a:off x="3765767" y="1605063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Increased PIP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403DF092-DD61-B68F-BF85-CCF4916A957F}"/>
              </a:ext>
            </a:extLst>
          </p:cNvPr>
          <p:cNvSpPr txBox="1">
            <a:spLocks/>
          </p:cNvSpPr>
          <p:nvPr/>
        </p:nvSpPr>
        <p:spPr>
          <a:xfrm>
            <a:off x="6170118" y="1600200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Increased PIP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4B873E5-66F9-9BDD-8B53-1BD00714C640}"/>
              </a:ext>
            </a:extLst>
          </p:cNvPr>
          <p:cNvSpPr txBox="1">
            <a:spLocks/>
          </p:cNvSpPr>
          <p:nvPr/>
        </p:nvSpPr>
        <p:spPr>
          <a:xfrm>
            <a:off x="1552605" y="3826873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Baseline</a:t>
            </a:r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593B2CC0-F8F5-D53F-E981-532ED5BE7519}"/>
              </a:ext>
            </a:extLst>
          </p:cNvPr>
          <p:cNvSpPr txBox="1">
            <a:spLocks/>
          </p:cNvSpPr>
          <p:nvPr/>
        </p:nvSpPr>
        <p:spPr>
          <a:xfrm>
            <a:off x="3763226" y="3788914"/>
            <a:ext cx="1528861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Inc resistance</a:t>
            </a:r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3F109ADC-C58D-2DD8-A60C-3925B7EABF3D}"/>
              </a:ext>
            </a:extLst>
          </p:cNvPr>
          <p:cNvSpPr txBox="1">
            <a:spLocks/>
          </p:cNvSpPr>
          <p:nvPr/>
        </p:nvSpPr>
        <p:spPr>
          <a:xfrm>
            <a:off x="5900099" y="3772317"/>
            <a:ext cx="2251712" cy="325204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</a:rPr>
              <a:t>Dec compliance</a:t>
            </a:r>
          </a:p>
        </p:txBody>
      </p:sp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CBC42973-0E6C-F32E-5EDB-DD495679C75B}"/>
              </a:ext>
            </a:extLst>
          </p:cNvPr>
          <p:cNvSpPr txBox="1">
            <a:spLocks/>
          </p:cNvSpPr>
          <p:nvPr/>
        </p:nvSpPr>
        <p:spPr>
          <a:xfrm rot="16200000">
            <a:off x="-270292" y="2398294"/>
            <a:ext cx="1680413" cy="533400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33" name="Content Placeholder 13">
            <a:extLst>
              <a:ext uri="{FF2B5EF4-FFF2-40B4-BE49-F238E27FC236}">
                <a16:creationId xmlns:a16="http://schemas.microsoft.com/office/drawing/2014/main" id="{DD577F6C-09CF-68E5-D166-2E79007AA84D}"/>
              </a:ext>
            </a:extLst>
          </p:cNvPr>
          <p:cNvSpPr txBox="1">
            <a:spLocks/>
          </p:cNvSpPr>
          <p:nvPr/>
        </p:nvSpPr>
        <p:spPr>
          <a:xfrm>
            <a:off x="8418735" y="3464992"/>
            <a:ext cx="1156530" cy="533400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572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CAPNOGRAPHY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3E32-5313-8F34-9D3E-0E6139577B44}"/>
              </a:ext>
            </a:extLst>
          </p:cNvPr>
          <p:cNvSpPr txBox="1"/>
          <p:nvPr/>
        </p:nvSpPr>
        <p:spPr>
          <a:xfrm>
            <a:off x="244868" y="5685068"/>
            <a:ext cx="568072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hlinkClick r:id="rId3"/>
              </a:rPr>
              <a:t>http://www.emdocs.net/interpreting-waveform-capnography-pearls-and-pitfalls/</a:t>
            </a:r>
            <a:endParaRPr lang="en-US" sz="1200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C3445C99-3D0D-4331-FD40-0108CAA246CB}"/>
              </a:ext>
            </a:extLst>
          </p:cNvPr>
          <p:cNvSpPr txBox="1">
            <a:spLocks/>
          </p:cNvSpPr>
          <p:nvPr/>
        </p:nvSpPr>
        <p:spPr>
          <a:xfrm>
            <a:off x="6058710" y="1820501"/>
            <a:ext cx="5082515" cy="3863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Always use capnography</a:t>
            </a:r>
          </a:p>
          <a:p>
            <a:pPr marL="0" indent="0">
              <a:buNone/>
            </a:pPr>
            <a:r>
              <a:rPr lang="en-US" sz="3200" dirty="0"/>
              <a:t>Learn how to analyze</a:t>
            </a:r>
          </a:p>
          <a:p>
            <a:pPr>
              <a:buFontTx/>
              <a:buChar char="-"/>
            </a:pPr>
            <a:r>
              <a:rPr lang="en-US" sz="3200" dirty="0"/>
              <a:t>Shape</a:t>
            </a:r>
          </a:p>
          <a:p>
            <a:pPr>
              <a:buFontTx/>
              <a:buChar char="-"/>
            </a:pPr>
            <a:r>
              <a:rPr lang="en-US" sz="3200" dirty="0"/>
              <a:t>Height</a:t>
            </a:r>
          </a:p>
          <a:p>
            <a:pPr>
              <a:buFontTx/>
              <a:buChar char="-"/>
            </a:pPr>
            <a:r>
              <a:rPr lang="en-US" sz="3200" dirty="0"/>
              <a:t>Frequency</a:t>
            </a:r>
          </a:p>
          <a:p>
            <a:pPr>
              <a:buFontTx/>
              <a:buChar char="-"/>
            </a:pPr>
            <a:r>
              <a:rPr lang="en-US" sz="3200" dirty="0"/>
              <a:t>Baseline</a:t>
            </a:r>
          </a:p>
          <a:p>
            <a:pPr>
              <a:buFontTx/>
              <a:buChar char="-"/>
            </a:pPr>
            <a:r>
              <a:rPr lang="en-US" sz="3200" dirty="0"/>
              <a:t>Rhythm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4340" name="Picture 4" descr="Image One">
            <a:extLst>
              <a:ext uri="{FF2B5EF4-FFF2-40B4-BE49-F238E27FC236}">
                <a16:creationId xmlns:a16="http://schemas.microsoft.com/office/drawing/2014/main" id="{8AABB62E-D096-3F08-B42B-B81B6EA4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3" y="1689954"/>
            <a:ext cx="5082515" cy="396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CAPNOGRAPHY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3E32-5313-8F34-9D3E-0E6139577B44}"/>
              </a:ext>
            </a:extLst>
          </p:cNvPr>
          <p:cNvSpPr txBox="1"/>
          <p:nvPr/>
        </p:nvSpPr>
        <p:spPr>
          <a:xfrm>
            <a:off x="303212" y="6370868"/>
            <a:ext cx="568072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hlinkClick r:id="rId3"/>
              </a:rPr>
              <a:t>http://www.emdocs.net/interpreting-waveform-capnography-pearls-and-pitfalls/</a:t>
            </a:r>
            <a:endParaRPr lang="en-US" sz="1200" dirty="0"/>
          </a:p>
        </p:txBody>
      </p:sp>
      <p:pic>
        <p:nvPicPr>
          <p:cNvPr id="14338" name="Picture 2" descr="Pocketguide">
            <a:extLst>
              <a:ext uri="{FF2B5EF4-FFF2-40B4-BE49-F238E27FC236}">
                <a16:creationId xmlns:a16="http://schemas.microsoft.com/office/drawing/2014/main" id="{6DABB81F-52E0-A993-081F-D2BB1C409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7865" r="1872" b="6908"/>
          <a:stretch/>
        </p:blipFill>
        <p:spPr bwMode="auto">
          <a:xfrm>
            <a:off x="407641" y="1208488"/>
            <a:ext cx="10500623" cy="51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APPROACH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760412" y="1789288"/>
            <a:ext cx="11340983" cy="141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/>
              <a:t>Lung protective = oxygenation issue</a:t>
            </a:r>
          </a:p>
          <a:p>
            <a:pPr>
              <a:buFontTx/>
              <a:buChar char="-"/>
            </a:pPr>
            <a:r>
              <a:rPr lang="en-US" sz="3600" dirty="0"/>
              <a:t>Obstructive disease = ventilation issue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  <a:p>
            <a:pPr>
              <a:buFontTx/>
              <a:buChar char="-"/>
            </a:pPr>
            <a:endParaRPr lang="en-US" sz="3600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6114639-C3F0-6B52-173B-B608D0CFD134}"/>
              </a:ext>
            </a:extLst>
          </p:cNvPr>
          <p:cNvSpPr txBox="1">
            <a:spLocks/>
          </p:cNvSpPr>
          <p:nvPr/>
        </p:nvSpPr>
        <p:spPr>
          <a:xfrm>
            <a:off x="6980543" y="3856073"/>
            <a:ext cx="4644534" cy="2371751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Post-Intubation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Assess blood gas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Check vent pressures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Wean FiO2 down to &lt; 60%</a:t>
            </a:r>
          </a:p>
          <a:p>
            <a:pPr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LUNG PROTECIVE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760412" y="1789288"/>
            <a:ext cx="11340983" cy="407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 err="1">
                <a:solidFill>
                  <a:schemeClr val="accent1"/>
                </a:solidFill>
              </a:rPr>
              <a:t>ARDSNet</a:t>
            </a:r>
            <a:r>
              <a:rPr lang="en-US" sz="3200" b="1" dirty="0"/>
              <a:t> 1994:</a:t>
            </a:r>
            <a:r>
              <a:rPr lang="en-US" sz="3200" dirty="0"/>
              <a:t> study:1 of few trials to show mortality benefit with low-tidal-volume ventilation</a:t>
            </a:r>
          </a:p>
          <a:p>
            <a:pPr>
              <a:buFontTx/>
              <a:buChar char="-"/>
            </a:pPr>
            <a:r>
              <a:rPr lang="en-US" sz="3200" dirty="0"/>
              <a:t>ARDS: an inflammatory lung condition involving both lungs that may complicate severe pneumonia, trauma, sepsis, aspiration of gastric contents, and many other conditions</a:t>
            </a:r>
          </a:p>
          <a:p>
            <a:pPr>
              <a:buFontTx/>
              <a:buChar char="-"/>
            </a:pPr>
            <a:r>
              <a:rPr lang="en-US" sz="3200" dirty="0"/>
              <a:t>The injured lung should be managed gently with small breaths and low pressures from the ventilator.</a:t>
            </a:r>
          </a:p>
          <a:p>
            <a:pPr>
              <a:buFontTx/>
              <a:buChar char="-"/>
            </a:pPr>
            <a:r>
              <a:rPr lang="en-US" sz="3200" dirty="0"/>
              <a:t>Conservative use of intravenous fluids combined with removal of excess fluids with diuretics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B42F-ADB7-DCE1-6B66-826D99AF5866}"/>
              </a:ext>
            </a:extLst>
          </p:cNvPr>
          <p:cNvSpPr txBox="1"/>
          <p:nvPr/>
        </p:nvSpPr>
        <p:spPr>
          <a:xfrm>
            <a:off x="8766751" y="5991956"/>
            <a:ext cx="283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hlinkClick r:id="rId3"/>
              </a:rPr>
              <a:t>http://www.ardsnet.org/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8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LUNG PROTECIVE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2FD074-D6A8-3AFB-16CE-0C1021733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t="13333" r="4095" b="9465"/>
          <a:stretch/>
        </p:blipFill>
        <p:spPr>
          <a:xfrm>
            <a:off x="17484" y="0"/>
            <a:ext cx="12167673" cy="67648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0AAC09-024D-3218-1DB3-511AAC9F2CF1}"/>
              </a:ext>
            </a:extLst>
          </p:cNvPr>
          <p:cNvSpPr/>
          <p:nvPr/>
        </p:nvSpPr>
        <p:spPr>
          <a:xfrm>
            <a:off x="1343515" y="5050796"/>
            <a:ext cx="1321897" cy="20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LUNG PROTECIVE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2CF4BF-8513-046C-23E6-166ACB10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9" t="19999" r="11482" b="9466"/>
          <a:stretch/>
        </p:blipFill>
        <p:spPr>
          <a:xfrm>
            <a:off x="303212" y="9752"/>
            <a:ext cx="11542937" cy="684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574C87-272D-F78C-9F3A-E32051C7FA4B}"/>
              </a:ext>
            </a:extLst>
          </p:cNvPr>
          <p:cNvSpPr txBox="1"/>
          <p:nvPr/>
        </p:nvSpPr>
        <p:spPr>
          <a:xfrm>
            <a:off x="404293" y="6256504"/>
            <a:ext cx="283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hlinkClick r:id="rId3"/>
              </a:rPr>
              <a:t>http://www.ardsnet.org/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3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132970"/>
            <a:ext cx="12188825" cy="5677591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LUNG INJURY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760412" y="1676400"/>
            <a:ext cx="11340983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4100" b="1" dirty="0">
                <a:solidFill>
                  <a:schemeClr val="accent1"/>
                </a:solidFill>
              </a:rPr>
              <a:t>Volume Assist/Control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600" dirty="0"/>
              <a:t>- 5 settings: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Tidal volume</a:t>
            </a:r>
            <a:r>
              <a:rPr lang="en-US" sz="3200" dirty="0"/>
              <a:t>: start with 8 mL/kg PBW (alveolar protection)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RR</a:t>
            </a:r>
            <a:r>
              <a:rPr lang="en-US" sz="3200" dirty="0"/>
              <a:t>: initial 16 bpm, adjust to achieve PaCO</a:t>
            </a:r>
            <a:r>
              <a:rPr lang="en-US" sz="3200" baseline="-25000" dirty="0"/>
              <a:t>2</a:t>
            </a:r>
            <a:r>
              <a:rPr lang="en-US" sz="3200" dirty="0"/>
              <a:t> goal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Increase rates with severe acidosis (DKA, ASA) </a:t>
            </a:r>
            <a:r>
              <a:rPr lang="en-US" sz="3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see next slide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PEEP</a:t>
            </a:r>
            <a:r>
              <a:rPr lang="en-US" sz="3200" dirty="0"/>
              <a:t>: initial 5 cmH</a:t>
            </a:r>
            <a:r>
              <a:rPr lang="en-US" sz="3200" baseline="-25000" dirty="0"/>
              <a:t>2</a:t>
            </a:r>
            <a:r>
              <a:rPr lang="en-US" sz="3200" dirty="0"/>
              <a:t>O, i</a:t>
            </a:r>
            <a:r>
              <a:rPr lang="en-US" sz="3000" dirty="0"/>
              <a:t>ncrease for improved oxygenation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FiO2</a:t>
            </a:r>
            <a:r>
              <a:rPr lang="en-US" sz="3200" dirty="0"/>
              <a:t>: initial 100%, titrate down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200" b="1" dirty="0">
                <a:solidFill>
                  <a:schemeClr val="accent1"/>
                </a:solidFill>
              </a:rPr>
              <a:t>Flow</a:t>
            </a:r>
            <a:r>
              <a:rPr lang="en-US" sz="3200" b="1" dirty="0"/>
              <a:t>:</a:t>
            </a:r>
            <a:r>
              <a:rPr lang="en-US" sz="3200" dirty="0"/>
              <a:t> initial 60 L/min (patient comfort)</a:t>
            </a:r>
            <a:endParaRPr lang="en-US" sz="3200" b="1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600" b="1" dirty="0"/>
              <a:t>Check blood gas 20-30 minutes after</a:t>
            </a:r>
            <a:endParaRPr lang="en-US" sz="3600" dirty="0"/>
          </a:p>
        </p:txBody>
      </p:sp>
      <p:pic>
        <p:nvPicPr>
          <p:cNvPr id="2050" name="Picture 2" descr="Premium Vector | Cartoon sick injured lungs human organ character">
            <a:extLst>
              <a:ext uri="{FF2B5EF4-FFF2-40B4-BE49-F238E27FC236}">
                <a16:creationId xmlns:a16="http://schemas.microsoft.com/office/drawing/2014/main" id="{FA466D75-D25B-114D-3F34-AF22741C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333" y1="71875" x2="33778" y2="71429"/>
                        <a14:foregroundMark x1="33778" y1="71429" x2="33778" y2="71429"/>
                        <a14:foregroundMark x1="72000" y1="44643" x2="75556" y2="47768"/>
                        <a14:foregroundMark x1="66222" y1="52679" x2="67111" y2="50893"/>
                        <a14:foregroundMark x1="84000" y1="50893" x2="80889" y2="47768"/>
                        <a14:foregroundMark x1="36000" y1="54018" x2="33778" y2="50446"/>
                        <a14:foregroundMark x1="20000" y1="54018" x2="17778" y2="5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03" y="67652"/>
            <a:ext cx="2837051" cy="28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6266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METABOLIC ACIDOSIS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1013827" y="4386511"/>
            <a:ext cx="4800600" cy="1327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Inadequate compensation </a:t>
            </a:r>
          </a:p>
          <a:p>
            <a:pPr marL="0" indent="0" algn="ctr">
              <a:buNone/>
            </a:pPr>
            <a:r>
              <a:rPr lang="en-US" sz="3200" b="1" dirty="0">
                <a:sym typeface="Wingdings" panose="05000000000000000000" pitchFamily="2" charset="2"/>
              </a:rPr>
              <a:t> cardiac arrest!!!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B42F-ADB7-DCE1-6B66-826D99AF5866}"/>
              </a:ext>
            </a:extLst>
          </p:cNvPr>
          <p:cNvSpPr txBox="1"/>
          <p:nvPr/>
        </p:nvSpPr>
        <p:spPr>
          <a:xfrm>
            <a:off x="7694264" y="5605165"/>
            <a:ext cx="448740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hlinkClick r:id="rId3"/>
              </a:rPr>
              <a:t>https://rebelem.com/simplifying-mechanical-ventilation-part-3-severe-metabolic-acidosis/</a:t>
            </a:r>
            <a:endParaRPr lang="en-US" sz="9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A777F6E-A191-6154-2849-FC046BA1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10" y="3532136"/>
            <a:ext cx="5489800" cy="20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BC775C54-B14A-2003-052B-F7E4B404888B}"/>
              </a:ext>
            </a:extLst>
          </p:cNvPr>
          <p:cNvSpPr txBox="1">
            <a:spLocks/>
          </p:cNvSpPr>
          <p:nvPr/>
        </p:nvSpPr>
        <p:spPr>
          <a:xfrm>
            <a:off x="348086" y="1682556"/>
            <a:ext cx="9327726" cy="243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1. Calculate goal PaCO</a:t>
            </a:r>
            <a:r>
              <a:rPr lang="en-US" sz="2800" baseline="-25000" dirty="0"/>
              <a:t>2</a:t>
            </a:r>
            <a:r>
              <a:rPr lang="en-US" sz="2800" dirty="0"/>
              <a:t> using Winter’s formula</a:t>
            </a:r>
          </a:p>
          <a:p>
            <a:pPr marL="274320" lvl="1" indent="0">
              <a:buNone/>
            </a:pPr>
            <a:r>
              <a:rPr lang="en-US" sz="2400" dirty="0"/>
              <a:t>	</a:t>
            </a:r>
            <a:r>
              <a:rPr lang="en-US" sz="3200" b="1" dirty="0">
                <a:solidFill>
                  <a:schemeClr val="accent1"/>
                </a:solidFill>
              </a:rPr>
              <a:t>Goal C0</a:t>
            </a:r>
            <a:r>
              <a:rPr lang="en-US" sz="3200" b="1" baseline="-25000" dirty="0">
                <a:solidFill>
                  <a:schemeClr val="accent1"/>
                </a:solidFill>
              </a:rPr>
              <a:t>2</a:t>
            </a:r>
            <a:r>
              <a:rPr lang="en-US" sz="3200" b="1" dirty="0">
                <a:solidFill>
                  <a:schemeClr val="accent1"/>
                </a:solidFill>
              </a:rPr>
              <a:t> = 1.5 X HCO</a:t>
            </a:r>
            <a:r>
              <a:rPr lang="en-US" sz="3200" b="1" baseline="-25000" dirty="0">
                <a:solidFill>
                  <a:schemeClr val="accent1"/>
                </a:solidFill>
              </a:rPr>
              <a:t>3</a:t>
            </a:r>
            <a:r>
              <a:rPr lang="en-US" sz="3200" b="1" dirty="0">
                <a:solidFill>
                  <a:schemeClr val="accent1"/>
                </a:solidFill>
              </a:rPr>
              <a:t>+ 8 (+/- 2)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/>
              <a:t>2. Use the table to get a rough estimate for minute ventilation</a:t>
            </a:r>
          </a:p>
          <a:p>
            <a:pPr marL="0" indent="0">
              <a:buNone/>
            </a:pPr>
            <a:r>
              <a:rPr lang="en-US" sz="2800" dirty="0"/>
              <a:t>3. Check blood gas after 20-30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28800"/>
            <a:ext cx="10134600" cy="42672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dirty="0"/>
              <a:t>There are many different ways to approach learning this topic.</a:t>
            </a:r>
          </a:p>
          <a:p>
            <a:pPr marL="0" indent="0">
              <a:buNone/>
            </a:pPr>
            <a:r>
              <a:rPr lang="en-US" sz="2800" dirty="0"/>
              <a:t>I have set this lecture up to learn either from a ground-up approach or problem focused approach. Click on the an outline topic on the previous slide in presentation mode to jump to a section.  </a:t>
            </a:r>
          </a:p>
        </p:txBody>
      </p:sp>
    </p:spTree>
    <p:extLst>
      <p:ext uri="{BB962C8B-B14F-4D97-AF65-F5344CB8AC3E}">
        <p14:creationId xmlns:p14="http://schemas.microsoft.com/office/powerpoint/2010/main" val="10952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252070"/>
            <a:ext cx="12188825" cy="5558491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VENTILATOR:CHECK PRESSURES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4614955"/>
            <a:ext cx="11709165" cy="1981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Peak Pressure</a:t>
            </a:r>
            <a:r>
              <a:rPr lang="en-US" sz="3200" dirty="0"/>
              <a:t>: alveolar pressure + large airway + ventilator equipment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Plateau Pressure</a:t>
            </a:r>
            <a:r>
              <a:rPr lang="en-US" sz="3200" dirty="0"/>
              <a:t>: pressure in alveoli, during inspiratory hold</a:t>
            </a:r>
          </a:p>
          <a:p>
            <a:pPr>
              <a:buFontTx/>
              <a:buChar char="-"/>
            </a:pPr>
            <a:r>
              <a:rPr lang="en-US" sz="3200" dirty="0"/>
              <a:t>Goal </a:t>
            </a:r>
            <a:r>
              <a:rPr lang="en-US" sz="3200" u="sng" dirty="0"/>
              <a:t>&lt;</a:t>
            </a:r>
            <a:r>
              <a:rPr lang="en-US" sz="3200" dirty="0"/>
              <a:t> 30 cm</a:t>
            </a:r>
          </a:p>
          <a:p>
            <a:pPr lvl="1">
              <a:buFontTx/>
              <a:buChar char="-"/>
            </a:pPr>
            <a:r>
              <a:rPr lang="en-US" sz="2800" dirty="0"/>
              <a:t>If elevated, decrease tidal volume (= alveolar protection), not PEEP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B42F-ADB7-DCE1-6B66-826D99AF5866}"/>
              </a:ext>
            </a:extLst>
          </p:cNvPr>
          <p:cNvSpPr txBox="1"/>
          <p:nvPr/>
        </p:nvSpPr>
        <p:spPr>
          <a:xfrm>
            <a:off x="270899" y="4191000"/>
            <a:ext cx="85583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hlinkClick r:id="rId3"/>
              </a:rPr>
              <a:t>https://www.emra.org/emresident/article/demystifying_ventilator_alarms/</a:t>
            </a:r>
            <a:endParaRPr lang="en-US" sz="900" dirty="0"/>
          </a:p>
        </p:txBody>
      </p:sp>
      <p:pic>
        <p:nvPicPr>
          <p:cNvPr id="7170" name="Picture 2" descr="Your First Shift in the Unit: Demystifying Ventilator Alarms EMRA">
            <a:extLst>
              <a:ext uri="{FF2B5EF4-FFF2-40B4-BE49-F238E27FC236}">
                <a16:creationId xmlns:a16="http://schemas.microsoft.com/office/drawing/2014/main" id="{45F8BF8A-760E-533A-27C2-84FCB1C8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2" y="1219200"/>
            <a:ext cx="8673982" cy="29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0"/>
            <a:ext cx="12188825" cy="681056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OBSTRUCTIVE DISEASE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760412" y="1600200"/>
            <a:ext cx="11340983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900" b="1" dirty="0">
                <a:solidFill>
                  <a:schemeClr val="accent1"/>
                </a:solidFill>
              </a:rPr>
              <a:t>Volumes Assist/Control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</a:rPr>
              <a:t>5 Settings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800" b="1" dirty="0">
                <a:solidFill>
                  <a:schemeClr val="accent1"/>
                </a:solidFill>
              </a:rPr>
              <a:t>Tidal volume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same 6 - 8 mL/kg PBW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800" b="1" dirty="0">
                <a:solidFill>
                  <a:schemeClr val="accent1"/>
                </a:solidFill>
              </a:rPr>
              <a:t>RR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initial 8-10 bpm, lower to allow longer time expiration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Permissible hypercapnia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800" b="1" dirty="0">
                <a:solidFill>
                  <a:schemeClr val="accent1"/>
                </a:solidFill>
              </a:rPr>
              <a:t>PEEP: </a:t>
            </a:r>
            <a:r>
              <a:rPr lang="en-US" sz="2800" dirty="0">
                <a:solidFill>
                  <a:schemeClr val="bg1"/>
                </a:solidFill>
              </a:rPr>
              <a:t>low </a:t>
            </a:r>
            <a:r>
              <a:rPr lang="en-US" sz="2800" u="sng" dirty="0">
                <a:solidFill>
                  <a:schemeClr val="bg1"/>
                </a:solidFill>
              </a:rPr>
              <a:t>&lt;</a:t>
            </a:r>
            <a:r>
              <a:rPr lang="en-US" sz="2800" dirty="0">
                <a:solidFill>
                  <a:schemeClr val="bg1"/>
                </a:solidFill>
              </a:rPr>
              <a:t> 5, (oxygenation is not the issue)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800" b="1" dirty="0">
                <a:solidFill>
                  <a:schemeClr val="accent1"/>
                </a:solidFill>
              </a:rPr>
              <a:t>FiO2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low 40%, (oxygenation is not the issue)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en-US" sz="2800" b="1" dirty="0">
                <a:solidFill>
                  <a:schemeClr val="accent1"/>
                </a:solidFill>
              </a:rPr>
              <a:t>Flow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initial 60-80 mL/min, may need to adjust I:E ratio 1:4 or 1:5</a:t>
            </a:r>
          </a:p>
        </p:txBody>
      </p:sp>
      <p:pic>
        <p:nvPicPr>
          <p:cNvPr id="3074" name="Picture 2" descr="Copd Hd Transparent, Copd Cartoon Elements, Copd, Chronic Obstructive  Pulmonary Disease, Incentive To Smoke PNG Image For Free Download">
            <a:extLst>
              <a:ext uri="{FF2B5EF4-FFF2-40B4-BE49-F238E27FC236}">
                <a16:creationId xmlns:a16="http://schemas.microsoft.com/office/drawing/2014/main" id="{E7B020A4-9398-D33F-415F-D5CD2714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667" y1="21333" x2="23500" y2="28083"/>
                        <a14:foregroundMark x1="26583" y1="37250" x2="34583" y2="49667"/>
                        <a14:foregroundMark x1="27500" y1="37917" x2="30833" y2="42333"/>
                        <a14:foregroundMark x1="42333" y1="79000" x2="44083" y2="81750"/>
                        <a14:foregroundMark x1="48250" y1="81917" x2="50500" y2="85167"/>
                        <a14:foregroundMark x1="53667" y1="86333" x2="67000" y2="85083"/>
                        <a14:foregroundMark x1="65750" y1="88000" x2="73583" y2="86333"/>
                        <a14:foregroundMark x1="76000" y1="84500" x2="66250" y2="82000"/>
                        <a14:foregroundMark x1="67583" y1="82667" x2="58083" y2="82917"/>
                        <a14:foregroundMark x1="67083" y1="81417" x2="57750" y2="82000"/>
                        <a14:backgroundMark x1="29333" y1="38750" x2="29333" y2="38750"/>
                        <a14:backgroundMark x1="57583" y1="81167" x2="67417" y2="80667"/>
                        <a14:backgroundMark x1="57417" y1="81583" x2="56917" y2="85333"/>
                        <a14:backgroundMark x1="33750" y1="41833" x2="32167" y2="44000"/>
                        <a14:backgroundMark x1="29583" y1="39667" x2="32417" y2="4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0" y="304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249443"/>
            <a:ext cx="12188825" cy="5558491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VENTILATOR:CHECK PRESSURES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3836369"/>
            <a:ext cx="11709165" cy="2865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/>
                </a:solidFill>
              </a:rPr>
              <a:t>Peak Pressure</a:t>
            </a:r>
            <a:r>
              <a:rPr lang="en-US" sz="2800" dirty="0"/>
              <a:t>: will be elevated due to </a:t>
            </a:r>
            <a:r>
              <a:rPr lang="en-US" sz="2800" u="sng" dirty="0"/>
              <a:t>obstructive disease</a:t>
            </a:r>
            <a:r>
              <a:rPr lang="en-US" sz="2800" i="1" dirty="0"/>
              <a:t>; </a:t>
            </a:r>
            <a:r>
              <a:rPr lang="en-US" sz="2800" dirty="0"/>
              <a:t>alveolar pressure + large airway + ventilator equipment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800" dirty="0"/>
              <a:t>- Increase vent alarm settings for </a:t>
            </a:r>
            <a:r>
              <a:rPr lang="en-US" sz="2800" u="sng" dirty="0"/>
              <a:t>Peak Pressure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/>
                </a:solidFill>
              </a:rPr>
              <a:t>Plateau Pressure</a:t>
            </a:r>
            <a:r>
              <a:rPr lang="en-US" sz="2800" dirty="0"/>
              <a:t>: should remain </a:t>
            </a:r>
            <a:r>
              <a:rPr lang="en-US" sz="2800" u="sng" dirty="0"/>
              <a:t>&lt;</a:t>
            </a:r>
            <a:r>
              <a:rPr lang="en-US" sz="2800" dirty="0"/>
              <a:t> 30; pressure in alveoli, during inspiratory hold</a:t>
            </a:r>
          </a:p>
          <a:p>
            <a:pPr marL="274320" lvl="1" indent="0">
              <a:lnSpc>
                <a:spcPct val="120000"/>
              </a:lnSpc>
              <a:buNone/>
            </a:pPr>
            <a:r>
              <a:rPr lang="en-US" sz="2400" dirty="0"/>
              <a:t>- If elevated- decrease respiratory rate, increase inspiratory flow rate, decrease I:E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B42F-ADB7-DCE1-6B66-826D99AF5866}"/>
              </a:ext>
            </a:extLst>
          </p:cNvPr>
          <p:cNvSpPr txBox="1"/>
          <p:nvPr/>
        </p:nvSpPr>
        <p:spPr>
          <a:xfrm>
            <a:off x="236610" y="3657600"/>
            <a:ext cx="4147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hlinkClick r:id="rId3"/>
              </a:rPr>
              <a:t>https://www.emra.org/emresident/article/demystifying_ventilator_alarms/</a:t>
            </a:r>
            <a:endParaRPr lang="en-US" sz="1000" dirty="0"/>
          </a:p>
        </p:txBody>
      </p:sp>
      <p:pic>
        <p:nvPicPr>
          <p:cNvPr id="7170" name="Picture 2" descr="Your First Shift in the Unit: Demystifying Ventilator Alarms EMRA">
            <a:extLst>
              <a:ext uri="{FF2B5EF4-FFF2-40B4-BE49-F238E27FC236}">
                <a16:creationId xmlns:a16="http://schemas.microsoft.com/office/drawing/2014/main" id="{45F8BF8A-760E-533A-27C2-84FCB1C8F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2"/>
          <a:stretch/>
        </p:blipFill>
        <p:spPr bwMode="auto">
          <a:xfrm>
            <a:off x="368182" y="1143000"/>
            <a:ext cx="5266263" cy="252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ow to dominate the Ventilator">
            <a:extLst>
              <a:ext uri="{FF2B5EF4-FFF2-40B4-BE49-F238E27FC236}">
                <a16:creationId xmlns:a16="http://schemas.microsoft.com/office/drawing/2014/main" id="{B9D1A50D-5D47-C319-E62F-9763043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1123736"/>
            <a:ext cx="3877766" cy="25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4244915"/>
            <a:ext cx="12188825" cy="256301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VOLUME ASSIST/CONTROL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636888"/>
            <a:ext cx="11709165" cy="242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Disadvantages: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Cannot match natural inspiratory flow pattern (constant flow rate)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Decreased patient comfort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 add sedation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Less control over peak inspiratory pressures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11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542273"/>
            <a:ext cx="12188825" cy="2420127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PRESSURE ASSIST/CONTROL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636888"/>
            <a:ext cx="11709165" cy="242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rgbClr val="00B0F0"/>
                </a:solidFill>
              </a:rPr>
              <a:t>Pressure Assist/Control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- Constant pressure with variable decelerating inspiratory flow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F0"/>
                </a:solidFill>
              </a:rPr>
              <a:t>Advantage</a:t>
            </a:r>
            <a:r>
              <a:rPr lang="en-US" dirty="0"/>
              <a:t>: patient comfort, greater control over pressure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B0F0"/>
                </a:solidFill>
              </a:rPr>
              <a:t>Disadvantage</a:t>
            </a:r>
            <a:r>
              <a:rPr lang="en-US" dirty="0"/>
              <a:t>: less control over minute ventilation (Tv x RR)</a:t>
            </a:r>
          </a:p>
        </p:txBody>
      </p:sp>
    </p:spTree>
    <p:extLst>
      <p:ext uri="{BB962C8B-B14F-4D97-AF65-F5344CB8AC3E}">
        <p14:creationId xmlns:p14="http://schemas.microsoft.com/office/powerpoint/2010/main" val="25161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6227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1" y="47439"/>
            <a:ext cx="10972801" cy="1020762"/>
          </a:xfrm>
        </p:spPr>
        <p:txBody>
          <a:bodyPr anchor="b"/>
          <a:lstStyle/>
          <a:p>
            <a:r>
              <a:rPr lang="en-US" b="1" dirty="0">
                <a:solidFill>
                  <a:srgbClr val="00B0F0"/>
                </a:solidFill>
              </a:rPr>
              <a:t>VENTILATOR: TROUBLESHOOTING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5" y="1676400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Persistent hypoxemia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Intubate with 100% Fi02, then quickly wean to 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60%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Consider interventions if unable to titrate </a:t>
            </a:r>
            <a:r>
              <a:rPr lang="en-US" u="sng" dirty="0">
                <a:solidFill>
                  <a:schemeClr val="bg1"/>
                </a:solidFill>
              </a:rPr>
              <a:t>&lt;</a:t>
            </a:r>
            <a:r>
              <a:rPr lang="en-US" dirty="0">
                <a:solidFill>
                  <a:schemeClr val="bg1"/>
                </a:solidFill>
              </a:rPr>
              <a:t> 60% after a few hours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Treat/identify underlying cause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Increase PEEP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Paralysis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Prone positioning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ECMO</a:t>
            </a:r>
          </a:p>
        </p:txBody>
      </p:sp>
    </p:spTree>
    <p:extLst>
      <p:ext uri="{BB962C8B-B14F-4D97-AF65-F5344CB8AC3E}">
        <p14:creationId xmlns:p14="http://schemas.microsoft.com/office/powerpoint/2010/main" val="31536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1239386"/>
            <a:ext cx="12188825" cy="5618614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1" y="47439"/>
            <a:ext cx="10972801" cy="1020762"/>
          </a:xfrm>
        </p:spPr>
        <p:txBody>
          <a:bodyPr anchor="b"/>
          <a:lstStyle/>
          <a:p>
            <a:r>
              <a:rPr lang="en-US" b="1" dirty="0">
                <a:solidFill>
                  <a:srgbClr val="00B0F0"/>
                </a:solidFill>
              </a:rPr>
              <a:t>VENTILATOR: PERSISTENT HYPOXEMIA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AE092-9B7C-1D66-67C4-05A2461BF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04" t="18889" r="17407" b="6667"/>
          <a:stretch/>
        </p:blipFill>
        <p:spPr>
          <a:xfrm>
            <a:off x="2132311" y="1313426"/>
            <a:ext cx="7696200" cy="554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6227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1" y="47439"/>
            <a:ext cx="10972801" cy="1020762"/>
          </a:xfrm>
        </p:spPr>
        <p:txBody>
          <a:bodyPr anchor="b"/>
          <a:lstStyle/>
          <a:p>
            <a:r>
              <a:rPr lang="en-US" b="1" dirty="0">
                <a:solidFill>
                  <a:srgbClr val="00B0F0"/>
                </a:solidFill>
              </a:rPr>
              <a:t>VENTILATOR: TROUBLESHOOTING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600200"/>
            <a:ext cx="635592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500" b="1" dirty="0">
                <a:solidFill>
                  <a:schemeClr val="accent1"/>
                </a:solidFill>
              </a:rPr>
              <a:t>DOPESS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/>
              <a:t>Dislodgement</a:t>
            </a:r>
            <a:r>
              <a:rPr lang="en-US" sz="2800" dirty="0"/>
              <a:t>: too shallow/deep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Check tube depth (3 X tube size)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Caution with increasing depth if too shallow. Recommend visualizing with laryngoscope.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/>
              <a:t>Obstruction</a:t>
            </a:r>
            <a:r>
              <a:rPr lang="en-US" sz="2800" dirty="0"/>
              <a:t>: mucus, biting, kinked tube, bronchospasm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Pass a suction catheter through?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Increase paralysis if biting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/>
              <a:t>Pneumothorax:</a:t>
            </a:r>
            <a:r>
              <a:rPr lang="en-US" sz="2800" dirty="0"/>
              <a:t>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Visualize lung sliding on ultrasound?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DD4F-6B58-6E82-9456-1722B8367B5C}"/>
              </a:ext>
            </a:extLst>
          </p:cNvPr>
          <p:cNvSpPr txBox="1"/>
          <p:nvPr/>
        </p:nvSpPr>
        <p:spPr>
          <a:xfrm>
            <a:off x="6595756" y="2075593"/>
            <a:ext cx="5321183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600" b="1" dirty="0"/>
              <a:t>Equipment failure:</a:t>
            </a:r>
            <a:r>
              <a:rPr lang="en-US" sz="2600" dirty="0"/>
              <a:t> leak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200" dirty="0"/>
              <a:t>Check entire circuit-cuff to vent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600" b="1" dirty="0"/>
              <a:t>Stacking (breath): </a:t>
            </a:r>
            <a:r>
              <a:rPr lang="en-US" sz="2600" dirty="0"/>
              <a:t>check flow curves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200" dirty="0"/>
              <a:t>Does the flow curve reach 0?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200" dirty="0"/>
              <a:t>No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Disconnect vent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400" b="1" dirty="0"/>
              <a:t> </a:t>
            </a:r>
            <a:r>
              <a:rPr lang="en-US" sz="2600" b="1" dirty="0"/>
              <a:t>Synchrony:</a:t>
            </a:r>
            <a:r>
              <a:rPr lang="en-US" sz="2600" dirty="0"/>
              <a:t> erratic breathing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200" dirty="0"/>
              <a:t>Increase sedation/paralysis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B1381-0B17-5B25-D74B-6D3416414029}"/>
              </a:ext>
            </a:extLst>
          </p:cNvPr>
          <p:cNvSpPr/>
          <p:nvPr/>
        </p:nvSpPr>
        <p:spPr>
          <a:xfrm>
            <a:off x="5598581" y="2259866"/>
            <a:ext cx="5677430" cy="3832123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COMPLICATIONS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640898"/>
            <a:ext cx="5556355" cy="4531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3000" dirty="0"/>
              <a:t>Ventilator Induced Lung Injury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Barotrauma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Atelectotrauma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O</a:t>
            </a:r>
            <a:r>
              <a:rPr lang="en-US" sz="2600" baseline="-25000" dirty="0"/>
              <a:t>2</a:t>
            </a:r>
            <a:r>
              <a:rPr lang="en-US" sz="2600" dirty="0"/>
              <a:t> toxicity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3000" dirty="0"/>
              <a:t>Hemodynamics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Decreased preload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Increased RV afterload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600" dirty="0"/>
              <a:t>Decreased LV afterload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3000" dirty="0"/>
              <a:t>Acidosis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690F2774-94C9-662B-1C6C-ED13621FAFB0}"/>
              </a:ext>
            </a:extLst>
          </p:cNvPr>
          <p:cNvSpPr txBox="1">
            <a:spLocks/>
          </p:cNvSpPr>
          <p:nvPr/>
        </p:nvSpPr>
        <p:spPr>
          <a:xfrm>
            <a:off x="5350688" y="4038600"/>
            <a:ext cx="6173215" cy="1902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Preoxygenate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&amp;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Resuscitate before intubate!!!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E6FE547-32A6-B399-3D39-EBF60B700BF8}"/>
              </a:ext>
            </a:extLst>
          </p:cNvPr>
          <p:cNvSpPr txBox="1">
            <a:spLocks/>
          </p:cNvSpPr>
          <p:nvPr/>
        </p:nvSpPr>
        <p:spPr>
          <a:xfrm>
            <a:off x="5598581" y="2259866"/>
            <a:ext cx="5677430" cy="1245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900" b="1" dirty="0">
                <a:solidFill>
                  <a:schemeClr val="bg1"/>
                </a:solidFill>
              </a:rPr>
              <a:t>HOp Killers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dirty="0">
                <a:solidFill>
                  <a:schemeClr val="bg1"/>
                </a:solidFill>
              </a:rPr>
              <a:t>ypotension, hyp</a:t>
            </a:r>
            <a:r>
              <a:rPr lang="en-US" sz="3200" b="1" dirty="0">
                <a:solidFill>
                  <a:schemeClr val="bg1"/>
                </a:solidFill>
              </a:rPr>
              <a:t>O</a:t>
            </a:r>
            <a:r>
              <a:rPr lang="en-US" sz="3200" dirty="0">
                <a:solidFill>
                  <a:schemeClr val="bg1"/>
                </a:solidFill>
              </a:rPr>
              <a:t>xemia,</a:t>
            </a:r>
            <a:r>
              <a:rPr lang="en-US" sz="3200" b="1" dirty="0">
                <a:solidFill>
                  <a:schemeClr val="bg1"/>
                </a:solidFill>
              </a:rPr>
              <a:t> p</a:t>
            </a:r>
            <a:r>
              <a:rPr lang="en-US" sz="32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6C1A9DA-0A52-6B2B-E16D-32D1BBD6206A}"/>
              </a:ext>
            </a:extLst>
          </p:cNvPr>
          <p:cNvSpPr/>
          <p:nvPr/>
        </p:nvSpPr>
        <p:spPr>
          <a:xfrm>
            <a:off x="8228012" y="3625335"/>
            <a:ext cx="368514" cy="454821"/>
          </a:xfrm>
          <a:prstGeom prst="down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HYPOTENSION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7" y="1560688"/>
            <a:ext cx="11580298" cy="430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Pre-intubation hypotension </a:t>
            </a:r>
            <a:r>
              <a:rPr lang="en-US" sz="2800" u="sng" dirty="0"/>
              <a:t>&lt;</a:t>
            </a:r>
            <a:r>
              <a:rPr lang="en-US" sz="2800" dirty="0"/>
              <a:t> 90 risk factor for </a:t>
            </a:r>
            <a:r>
              <a:rPr lang="en-US" sz="2800" b="1" dirty="0">
                <a:solidFill>
                  <a:srgbClr val="FF0000"/>
                </a:solidFill>
              </a:rPr>
              <a:t>cardiac arrest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800" dirty="0"/>
              <a:t>IVF bolus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800" dirty="0"/>
              <a:t>Pressors/”Boom Stick”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2800" dirty="0"/>
              <a:t>Caution in acute RV failure</a:t>
            </a:r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300D8363-92C3-C26F-34FB-696BF00B9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02952"/>
              </p:ext>
            </p:extLst>
          </p:nvPr>
        </p:nvGraphicFramePr>
        <p:xfrm>
          <a:off x="6094412" y="3425448"/>
          <a:ext cx="5696893" cy="26231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66470">
                  <a:extLst>
                    <a:ext uri="{9D8B030D-6E8A-4147-A177-3AD203B41FA5}">
                      <a16:colId xmlns:a16="http://schemas.microsoft.com/office/drawing/2014/main" val="1787106989"/>
                    </a:ext>
                  </a:extLst>
                </a:gridCol>
                <a:gridCol w="1415984">
                  <a:extLst>
                    <a:ext uri="{9D8B030D-6E8A-4147-A177-3AD203B41FA5}">
                      <a16:colId xmlns:a16="http://schemas.microsoft.com/office/drawing/2014/main" val="1977875175"/>
                    </a:ext>
                  </a:extLst>
                </a:gridCol>
                <a:gridCol w="1714439">
                  <a:extLst>
                    <a:ext uri="{9D8B030D-6E8A-4147-A177-3AD203B41FA5}">
                      <a16:colId xmlns:a16="http://schemas.microsoft.com/office/drawing/2014/main" val="3974176866"/>
                    </a:ext>
                  </a:extLst>
                </a:gridCol>
              </a:tblGrid>
              <a:tr h="524636">
                <a:tc>
                  <a:txBody>
                    <a:bodyPr/>
                    <a:lstStyle/>
                    <a:p>
                      <a:r>
                        <a:rPr lang="en-US" sz="2400" dirty="0"/>
                        <a:t>Vasoactive meds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PVR/SVR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Right 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9067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sz="2400" dirty="0"/>
                        <a:t>Norepinephrine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9848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sz="2400" dirty="0"/>
                        <a:t>Epinephrine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57726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sz="2400" dirty="0"/>
                        <a:t>Vasopressin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51707"/>
                  </a:ext>
                </a:extLst>
              </a:tr>
              <a:tr h="524636">
                <a:tc>
                  <a:txBody>
                    <a:bodyPr/>
                    <a:lstStyle/>
                    <a:p>
                      <a:r>
                        <a:rPr lang="en-US" sz="2400" dirty="0"/>
                        <a:t>Phenylephrine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950841"/>
                  </a:ext>
                </a:extLst>
              </a:tr>
            </a:tbl>
          </a:graphicData>
        </a:graphic>
      </p:graphicFrame>
      <p:sp>
        <p:nvSpPr>
          <p:cNvPr id="14" name="Arrow: Left 13">
            <a:extLst>
              <a:ext uri="{FF2B5EF4-FFF2-40B4-BE49-F238E27FC236}">
                <a16:creationId xmlns:a16="http://schemas.microsoft.com/office/drawing/2014/main" id="{CF849C15-A009-760E-F5A3-C3B791CABD7B}"/>
              </a:ext>
            </a:extLst>
          </p:cNvPr>
          <p:cNvSpPr/>
          <p:nvPr/>
        </p:nvSpPr>
        <p:spPr>
          <a:xfrm rot="10800000">
            <a:off x="4643546" y="3516613"/>
            <a:ext cx="1219201" cy="304800"/>
          </a:xfrm>
          <a:prstGeom prst="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ADF838-742D-71A4-00C7-C2E6DD39D2E9}"/>
              </a:ext>
            </a:extLst>
          </p:cNvPr>
          <p:cNvSpPr txBox="1"/>
          <p:nvPr/>
        </p:nvSpPr>
        <p:spPr>
          <a:xfrm>
            <a:off x="8480468" y="2517512"/>
            <a:ext cx="33952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/>
              <a:t>Pulmonary vascular resistance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Systemic vascular resistance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AD0B04-F2B6-A982-A97D-9B2C18705170}"/>
              </a:ext>
            </a:extLst>
          </p:cNvPr>
          <p:cNvCxnSpPr>
            <a:cxnSpLocks/>
          </p:cNvCxnSpPr>
          <p:nvPr/>
        </p:nvCxnSpPr>
        <p:spPr>
          <a:xfrm flipH="1">
            <a:off x="9310130" y="3072798"/>
            <a:ext cx="152400" cy="309006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A2BF447-53A2-DFC2-A394-392B1C08F506}"/>
              </a:ext>
            </a:extLst>
          </p:cNvPr>
          <p:cNvCxnSpPr>
            <a:cxnSpLocks/>
          </p:cNvCxnSpPr>
          <p:nvPr/>
        </p:nvCxnSpPr>
        <p:spPr>
          <a:xfrm>
            <a:off x="5436736" y="5819245"/>
            <a:ext cx="535917" cy="6911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1AE104-A7B8-2DB8-9D5D-70D2FE3A3D6F}"/>
              </a:ext>
            </a:extLst>
          </p:cNvPr>
          <p:cNvSpPr txBox="1"/>
          <p:nvPr/>
        </p:nvSpPr>
        <p:spPr>
          <a:xfrm>
            <a:off x="948005" y="5679343"/>
            <a:ext cx="452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Increases pulmonary vascular resistance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ED206E-2194-AE56-38C8-2B32E8C6EB96}"/>
              </a:ext>
            </a:extLst>
          </p:cNvPr>
          <p:cNvCxnSpPr>
            <a:cxnSpLocks/>
          </p:cNvCxnSpPr>
          <p:nvPr/>
        </p:nvCxnSpPr>
        <p:spPr>
          <a:xfrm>
            <a:off x="9356660" y="4544005"/>
            <a:ext cx="0" cy="386066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B1594A-A772-B896-CB70-7001F7D6490E}"/>
              </a:ext>
            </a:extLst>
          </p:cNvPr>
          <p:cNvCxnSpPr>
            <a:cxnSpLocks/>
          </p:cNvCxnSpPr>
          <p:nvPr/>
        </p:nvCxnSpPr>
        <p:spPr>
          <a:xfrm>
            <a:off x="9365958" y="5051898"/>
            <a:ext cx="0" cy="386066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43C556-154C-0BD9-ECD9-202A6282AA55}"/>
              </a:ext>
            </a:extLst>
          </p:cNvPr>
          <p:cNvCxnSpPr>
            <a:cxnSpLocks/>
          </p:cNvCxnSpPr>
          <p:nvPr/>
        </p:nvCxnSpPr>
        <p:spPr>
          <a:xfrm flipV="1">
            <a:off x="9365958" y="5585298"/>
            <a:ext cx="0" cy="365162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B59967-8A89-C586-9C41-2A2C46C65EC2}"/>
              </a:ext>
            </a:extLst>
          </p:cNvPr>
          <p:cNvCxnSpPr>
            <a:cxnSpLocks/>
          </p:cNvCxnSpPr>
          <p:nvPr/>
        </p:nvCxnSpPr>
        <p:spPr>
          <a:xfrm>
            <a:off x="5436736" y="5243248"/>
            <a:ext cx="535917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D3213C5-7572-621D-E0D0-B3511DE9A3B5}"/>
              </a:ext>
            </a:extLst>
          </p:cNvPr>
          <p:cNvSpPr txBox="1"/>
          <p:nvPr/>
        </p:nvSpPr>
        <p:spPr>
          <a:xfrm>
            <a:off x="175077" y="5112646"/>
            <a:ext cx="529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dirty="0"/>
              <a:t>**Works better than other pressors at low pH**</a:t>
            </a:r>
          </a:p>
        </p:txBody>
      </p:sp>
    </p:spTree>
    <p:extLst>
      <p:ext uri="{BB962C8B-B14F-4D97-AF65-F5344CB8AC3E}">
        <p14:creationId xmlns:p14="http://schemas.microsoft.com/office/powerpoint/2010/main" val="5781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28800"/>
            <a:ext cx="10134600" cy="42672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dirty="0"/>
              <a:t>NIPPV and mechanical ventilation help with </a:t>
            </a:r>
          </a:p>
          <a:p>
            <a:pPr>
              <a:buFontTx/>
              <a:buChar char="-"/>
            </a:pPr>
            <a:r>
              <a:rPr lang="en-US" sz="2800" dirty="0"/>
              <a:t>Oxygenation</a:t>
            </a:r>
          </a:p>
          <a:p>
            <a:pPr>
              <a:buFontTx/>
              <a:buChar char="-"/>
            </a:pPr>
            <a:r>
              <a:rPr lang="en-US" sz="2800" dirty="0"/>
              <a:t>Ventilation (CO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  <a:p>
            <a:pPr>
              <a:buFontTx/>
              <a:buChar char="-"/>
            </a:pPr>
            <a:r>
              <a:rPr lang="en-US" sz="2800" dirty="0"/>
              <a:t>Muscle fatigue</a:t>
            </a:r>
          </a:p>
        </p:txBody>
      </p:sp>
    </p:spTree>
    <p:extLst>
      <p:ext uri="{BB962C8B-B14F-4D97-AF65-F5344CB8AC3E}">
        <p14:creationId xmlns:p14="http://schemas.microsoft.com/office/powerpoint/2010/main" val="35620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PUSH-DOSE PRESSORS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12290" name="Picture 2" descr="Push Dose Pressors - Mixing Instructions. EPINEPHRINE Has ... | GrepMed">
            <a:extLst>
              <a:ext uri="{FF2B5EF4-FFF2-40B4-BE49-F238E27FC236}">
                <a16:creationId xmlns:a16="http://schemas.microsoft.com/office/drawing/2014/main" id="{59D112C1-2BA5-DB51-4CF4-93E847B3D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8889" r="4413" b="48601"/>
          <a:stretch/>
        </p:blipFill>
        <p:spPr bwMode="auto">
          <a:xfrm>
            <a:off x="74612" y="1749470"/>
            <a:ext cx="6027978" cy="36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ush Dose Pressors - Mixing Instructions. EPINEPHRINE Has ... | GrepMed">
            <a:extLst>
              <a:ext uri="{FF2B5EF4-FFF2-40B4-BE49-F238E27FC236}">
                <a16:creationId xmlns:a16="http://schemas.microsoft.com/office/drawing/2014/main" id="{51DD3E50-0E9F-29AB-C184-B0DDD71EE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52510" r="4677" b="4444"/>
          <a:stretch/>
        </p:blipFill>
        <p:spPr bwMode="auto">
          <a:xfrm>
            <a:off x="6170612" y="1750306"/>
            <a:ext cx="5949334" cy="36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21F0A-1C7C-33BD-5586-D0273EBDD781}"/>
              </a:ext>
            </a:extLst>
          </p:cNvPr>
          <p:cNvSpPr txBox="1"/>
          <p:nvPr/>
        </p:nvSpPr>
        <p:spPr>
          <a:xfrm>
            <a:off x="912812" y="5542991"/>
            <a:ext cx="3809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/>
              <a:t>1 mL + 9 mL </a:t>
            </a:r>
            <a:r>
              <a:rPr lang="en-US" sz="2400" b="1" dirty="0">
                <a:sym typeface="Wingdings" panose="05000000000000000000" pitchFamily="2" charset="2"/>
              </a:rPr>
              <a:t> 10 mcg/mL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B7AC8-4684-A6AC-2708-6C0AC26282B2}"/>
              </a:ext>
            </a:extLst>
          </p:cNvPr>
          <p:cNvSpPr txBox="1"/>
          <p:nvPr/>
        </p:nvSpPr>
        <p:spPr>
          <a:xfrm>
            <a:off x="6601241" y="5481627"/>
            <a:ext cx="429377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 dirty="0"/>
              <a:t>1 mL + 100 mL </a:t>
            </a:r>
            <a:r>
              <a:rPr lang="en-US" sz="2400" b="1" dirty="0">
                <a:sym typeface="Wingdings" panose="05000000000000000000" pitchFamily="2" charset="2"/>
              </a:rPr>
              <a:t> 100 mcg/mL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75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HYPOTENSION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7" y="1560688"/>
            <a:ext cx="11677108" cy="430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/>
                </a:solidFill>
              </a:rPr>
              <a:t>RSI meds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Induction agents can drop BP by decreasing vascular tone and reducing venous return as well as sympathetic tone with some (benzos, propofol)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Preferred: </a:t>
            </a:r>
            <a:r>
              <a:rPr lang="en-US" sz="2800" b="1" dirty="0">
                <a:solidFill>
                  <a:schemeClr val="accent1"/>
                </a:solidFill>
              </a:rPr>
              <a:t>ROCKETamine</a:t>
            </a:r>
            <a:r>
              <a:rPr lang="en-US" sz="2800" dirty="0"/>
              <a:t> - low-dose ketamine and high dose rocuronium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Ketamine- sympathetic surge, 0.5-1mg/kg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sz="2400" dirty="0"/>
              <a:t>Rocuronium 1-1.6 mg/kg</a:t>
            </a:r>
          </a:p>
        </p:txBody>
      </p:sp>
    </p:spTree>
    <p:extLst>
      <p:ext uri="{BB962C8B-B14F-4D97-AF65-F5344CB8AC3E}">
        <p14:creationId xmlns:p14="http://schemas.microsoft.com/office/powerpoint/2010/main" val="26426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VENTILATOR: ACIDOSIS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7" y="1560688"/>
            <a:ext cx="11677108" cy="430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Mechanism: 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Apnea during intubation increases </a:t>
            </a:r>
            <a:r>
              <a:rPr lang="en-US" sz="2800" dirty="0">
                <a:sym typeface="Wingdings" panose="05000000000000000000" pitchFamily="2" charset="2"/>
              </a:rPr>
              <a:t>CO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worsening acidemia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>
                <a:sym typeface="Wingdings" panose="05000000000000000000" pitchFamily="2" charset="2"/>
              </a:rPr>
              <a:t>Bicarb (HCO</a:t>
            </a:r>
            <a:r>
              <a:rPr lang="en-US" sz="2800" baseline="-250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) converts to CO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 and H</a:t>
            </a:r>
            <a:r>
              <a:rPr lang="en-US" sz="2800" baseline="-250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O  increased CO</a:t>
            </a:r>
            <a:r>
              <a:rPr lang="en-US" sz="2800" baseline="-25000" dirty="0">
                <a:sym typeface="Wingdings" panose="05000000000000000000" pitchFamily="2" charset="2"/>
              </a:rPr>
              <a:t>2 </a:t>
            </a:r>
            <a:r>
              <a:rPr lang="en-US" sz="2800" dirty="0">
                <a:sym typeface="Wingdings" panose="05000000000000000000" pitchFamily="2" charset="2"/>
              </a:rPr>
              <a:t>levels  worsening acidemia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>
                <a:sym typeface="Wingdings" panose="05000000000000000000" pitchFamily="2" charset="2"/>
              </a:rPr>
              <a:t>Recommendations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dirty="0"/>
              <a:t>Try to avoid intubation in the severe acidotic patient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800" b="1" dirty="0"/>
              <a:t>Bicarb therapy-</a:t>
            </a:r>
            <a:r>
              <a:rPr lang="en-US" sz="2800" dirty="0"/>
              <a:t> </a:t>
            </a:r>
            <a:r>
              <a:rPr lang="en-US" sz="2800" i="1" dirty="0"/>
              <a:t>controversial</a:t>
            </a:r>
            <a:r>
              <a:rPr lang="en-US" sz="2800" dirty="0"/>
              <a:t>. </a:t>
            </a:r>
            <a:r>
              <a:rPr lang="en-US" sz="2800" i="1" dirty="0"/>
              <a:t>No studies have shown proven benefit when given pre-intubation for the severely acidotic. </a:t>
            </a:r>
          </a:p>
        </p:txBody>
      </p:sp>
    </p:spTree>
    <p:extLst>
      <p:ext uri="{BB962C8B-B14F-4D97-AF65-F5344CB8AC3E}">
        <p14:creationId xmlns:p14="http://schemas.microsoft.com/office/powerpoint/2010/main" val="9064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PULSE OXIMETRY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27012" y="1371600"/>
            <a:ext cx="6324600" cy="449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Pulse oximetry is based on the principle that O2Hb and </a:t>
            </a:r>
            <a:r>
              <a:rPr lang="en-US" sz="2000" dirty="0" err="1">
                <a:solidFill>
                  <a:schemeClr val="bg1"/>
                </a:solidFill>
              </a:rPr>
              <a:t>HHb</a:t>
            </a:r>
            <a:r>
              <a:rPr lang="en-US" sz="2000" dirty="0">
                <a:solidFill>
                  <a:schemeClr val="bg1"/>
                </a:solidFill>
              </a:rPr>
              <a:t> (deoxygenated Hb) absorb red and near-infrared (IR) light differentially.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Pulse oximeters emit 2 wavelengths: red at 660 nm and near-IR at 940 nm.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The relative amount of red and IR light absorbed are used by the pulse oximeter to ultimately determine the proportion of Hb bound to oxygen using a calibration curve factor.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ow pulse oximeters work explained simply.">
            <a:extLst>
              <a:ext uri="{FF2B5EF4-FFF2-40B4-BE49-F238E27FC236}">
                <a16:creationId xmlns:a16="http://schemas.microsoft.com/office/drawing/2014/main" id="{79EE0344-F90E-0757-626A-17436E14B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 b="7764"/>
          <a:stretch/>
        </p:blipFill>
        <p:spPr bwMode="auto">
          <a:xfrm>
            <a:off x="6700419" y="1301794"/>
            <a:ext cx="5261394" cy="27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1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PULSE OXIMETRY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27012" y="1371600"/>
            <a:ext cx="4890191" cy="4495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A microprocessor uses a ratio (calculated over a series of pulses) to determine the SpO2 based on a calibration curve that was generated empirically by measuring healthy volunteers whose saturations were altered from 100% to approximately 70%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O2Hb and </a:t>
            </a:r>
            <a:r>
              <a:rPr lang="en-US" sz="2000" dirty="0" err="1">
                <a:solidFill>
                  <a:schemeClr val="bg1"/>
                </a:solidFill>
              </a:rPr>
              <a:t>COHb</a:t>
            </a:r>
            <a:r>
              <a:rPr lang="en-US" sz="2000" dirty="0">
                <a:solidFill>
                  <a:schemeClr val="bg1"/>
                </a:solidFill>
              </a:rPr>
              <a:t> absorb red light similarly. </a:t>
            </a:r>
            <a:r>
              <a:rPr lang="en-US" sz="2000" dirty="0" err="1">
                <a:solidFill>
                  <a:schemeClr val="bg1"/>
                </a:solidFill>
              </a:rPr>
              <a:t>COHb</a:t>
            </a:r>
            <a:r>
              <a:rPr lang="en-US" sz="2000" dirty="0">
                <a:solidFill>
                  <a:schemeClr val="bg1"/>
                </a:solidFill>
              </a:rPr>
              <a:t> absorbs very little near-IR.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/>
                </a:solidFill>
              </a:rPr>
              <a:t>Standard pulse oximeters that only emit red and near-IR light </a:t>
            </a:r>
            <a:r>
              <a:rPr lang="en-US" sz="2000" b="1" dirty="0">
                <a:solidFill>
                  <a:schemeClr val="bg1"/>
                </a:solidFill>
              </a:rPr>
              <a:t>cannot</a:t>
            </a:r>
            <a:r>
              <a:rPr lang="en-US" sz="2000" dirty="0">
                <a:solidFill>
                  <a:schemeClr val="bg1"/>
                </a:solidFill>
              </a:rPr>
              <a:t> differentiate between O2Hb and </a:t>
            </a:r>
            <a:r>
              <a:rPr lang="en-US" sz="2000" dirty="0" err="1">
                <a:solidFill>
                  <a:schemeClr val="bg1"/>
                </a:solidFill>
              </a:rPr>
              <a:t>COHb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5D99D-E885-BB59-2CB4-D504B6F16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3" y="1281881"/>
            <a:ext cx="6914212" cy="457199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A325AC-3A25-3784-6EF2-D0249AA7BF16}"/>
              </a:ext>
            </a:extLst>
          </p:cNvPr>
          <p:cNvCxnSpPr>
            <a:cxnSpLocks/>
          </p:cNvCxnSpPr>
          <p:nvPr/>
        </p:nvCxnSpPr>
        <p:spPr>
          <a:xfrm>
            <a:off x="4951412" y="4724400"/>
            <a:ext cx="5181600" cy="152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PULSE OXIMETRY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E948C5A5-CC77-B770-3125-FB4BB714D20E}"/>
              </a:ext>
            </a:extLst>
          </p:cNvPr>
          <p:cNvSpPr txBox="1">
            <a:spLocks/>
          </p:cNvSpPr>
          <p:nvPr/>
        </p:nvSpPr>
        <p:spPr>
          <a:xfrm>
            <a:off x="6220241" y="1824789"/>
            <a:ext cx="4800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27012" y="4343400"/>
            <a:ext cx="5638800" cy="152399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err="1">
                <a:solidFill>
                  <a:schemeClr val="bg1"/>
                </a:solidFill>
              </a:rPr>
              <a:t>MetHb</a:t>
            </a:r>
            <a:r>
              <a:rPr lang="en-US" sz="2000" dirty="0">
                <a:solidFill>
                  <a:schemeClr val="bg1"/>
                </a:solidFill>
              </a:rPr>
              <a:t> absorbs both red and IR light equally well.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H</a:t>
            </a:r>
            <a:r>
              <a:rPr lang="en-US" sz="2000" dirty="0">
                <a:solidFill>
                  <a:schemeClr val="bg1"/>
                </a:solidFill>
              </a:rPr>
              <a:t>igh </a:t>
            </a:r>
            <a:r>
              <a:rPr lang="en-US" sz="2000" dirty="0" err="1">
                <a:solidFill>
                  <a:schemeClr val="bg1"/>
                </a:solidFill>
              </a:rPr>
              <a:t>MetHb</a:t>
            </a:r>
            <a:r>
              <a:rPr lang="en-US" sz="2000" dirty="0">
                <a:solidFill>
                  <a:schemeClr val="bg1"/>
                </a:solidFill>
              </a:rPr>
              <a:t> levels result in  an SpO2 of 80–85%.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5D99D-E885-BB59-2CB4-D504B6F16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79" y="1281882"/>
            <a:ext cx="6243235" cy="41283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9FBA49-13E5-2871-2F1E-36F6CF5DA853}"/>
              </a:ext>
            </a:extLst>
          </p:cNvPr>
          <p:cNvCxnSpPr>
            <a:cxnSpLocks/>
          </p:cNvCxnSpPr>
          <p:nvPr/>
        </p:nvCxnSpPr>
        <p:spPr>
          <a:xfrm flipV="1">
            <a:off x="6627812" y="2514600"/>
            <a:ext cx="4724400" cy="49662"/>
          </a:xfrm>
          <a:prstGeom prst="line">
            <a:avLst/>
          </a:prstGeom>
          <a:ln w="57150">
            <a:solidFill>
              <a:srgbClr val="FF0000"/>
            </a:solidFill>
            <a:prstDash val="dashDot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6C89E9-8D83-C676-37BC-A6AF959FBCD7}"/>
              </a:ext>
            </a:extLst>
          </p:cNvPr>
          <p:cNvCxnSpPr>
            <a:cxnSpLocks/>
          </p:cNvCxnSpPr>
          <p:nvPr/>
        </p:nvCxnSpPr>
        <p:spPr>
          <a:xfrm flipV="1">
            <a:off x="5637213" y="2680735"/>
            <a:ext cx="990599" cy="22722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5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943600"/>
            <a:ext cx="12188825" cy="864334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VENTILATOR RESOURCES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3A5DF23-E58D-6142-0805-21E84639B919}"/>
              </a:ext>
            </a:extLst>
          </p:cNvPr>
          <p:cNvSpPr txBox="1">
            <a:spLocks/>
          </p:cNvSpPr>
          <p:nvPr/>
        </p:nvSpPr>
        <p:spPr>
          <a:xfrm>
            <a:off x="608012" y="1636888"/>
            <a:ext cx="11340983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DA20B090-AE68-B405-41A9-6BF4914BE13A}"/>
              </a:ext>
            </a:extLst>
          </p:cNvPr>
          <p:cNvSpPr txBox="1">
            <a:spLocks/>
          </p:cNvSpPr>
          <p:nvPr/>
        </p:nvSpPr>
        <p:spPr>
          <a:xfrm>
            <a:off x="271886" y="1713088"/>
            <a:ext cx="11461326" cy="430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REBEL EM: </a:t>
            </a:r>
            <a:r>
              <a:rPr lang="en-US" sz="2800" dirty="0">
                <a:hlinkClick r:id="rId3"/>
              </a:rPr>
              <a:t>https://rebelem.com/simplifying-mechanical-ventilation-part/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EMCrit Push-dose pressors: </a:t>
            </a:r>
            <a:r>
              <a:rPr lang="en-US" sz="2800" dirty="0">
                <a:hlinkClick r:id="rId4"/>
              </a:rPr>
              <a:t>https://emcrit.org/emcrit/bolus-dose-pressors/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Emdocs Capnography: </a:t>
            </a:r>
            <a:r>
              <a:rPr lang="en-US" sz="2800" dirty="0">
                <a:hlinkClick r:id="rId5"/>
              </a:rPr>
              <a:t>http://www.emdocs.net/interpreting-waveform-capnography-pearls-and-pitfalls/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Resus Review APRV: </a:t>
            </a:r>
            <a:r>
              <a:rPr lang="en-US" sz="2800" dirty="0">
                <a:hlinkClick r:id="rId6"/>
              </a:rPr>
              <a:t>https://resusreview.com/2013/aprv-ventilation-mode-introduction-basic-use-management-and-advanced-tips/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 err="1"/>
              <a:t>ARDSnet</a:t>
            </a:r>
            <a:r>
              <a:rPr lang="en-US" sz="2800" dirty="0"/>
              <a:t>: </a:t>
            </a:r>
            <a:r>
              <a:rPr lang="en-US" sz="2800" dirty="0">
                <a:hlinkClick r:id="rId7"/>
              </a:rPr>
              <a:t>http://www.ardsnet.org/</a:t>
            </a: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05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OXYGENATION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2692" y="1926886"/>
            <a:ext cx="5047267" cy="274320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Oxygenation</a:t>
            </a:r>
            <a:r>
              <a:rPr lang="en-US" dirty="0"/>
              <a:t> can be influenced by: </a:t>
            </a:r>
          </a:p>
          <a:p>
            <a:pPr>
              <a:buFontTx/>
              <a:buChar char="-"/>
            </a:pPr>
            <a:r>
              <a:rPr lang="en-US" b="1" dirty="0"/>
              <a:t>FiO2</a:t>
            </a:r>
          </a:p>
          <a:p>
            <a:pPr>
              <a:buFontTx/>
              <a:buChar char="-"/>
            </a:pPr>
            <a:r>
              <a:rPr lang="en-US" b="1" dirty="0"/>
              <a:t>Mean Airway Pressure (MAP)</a:t>
            </a:r>
          </a:p>
          <a:p>
            <a:pPr lvl="1">
              <a:buFontTx/>
              <a:buChar char="-"/>
            </a:pPr>
            <a:r>
              <a:rPr lang="en-US" dirty="0"/>
              <a:t>1. Why increasing </a:t>
            </a:r>
            <a:r>
              <a:rPr lang="en-US" b="1" dirty="0">
                <a:solidFill>
                  <a:schemeClr val="accent1"/>
                </a:solidFill>
              </a:rPr>
              <a:t>PEEP</a:t>
            </a:r>
            <a:r>
              <a:rPr lang="en-US" dirty="0"/>
              <a:t> helps improve oxygenation- you are increasing the area under the curve</a:t>
            </a:r>
          </a:p>
          <a:p>
            <a:pPr lvl="1">
              <a:buFontTx/>
              <a:buChar char="-"/>
            </a:pPr>
            <a:r>
              <a:rPr lang="en-US" dirty="0"/>
              <a:t>2. Can also increase 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baseline="-25000" dirty="0" err="1">
                <a:solidFill>
                  <a:schemeClr val="accent1"/>
                </a:solidFill>
              </a:rPr>
              <a:t>time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Simplifying Mechanical Ventilation – Part 2: Goals of Mechanical  Ventilation &amp; Factors Controlling Oxygenation and Ventilation - REBEL EM -  Emergency Medicine Blog">
            <a:extLst>
              <a:ext uri="{FF2B5EF4-FFF2-40B4-BE49-F238E27FC236}">
                <a16:creationId xmlns:a16="http://schemas.microsoft.com/office/drawing/2014/main" id="{55E1989A-8E5B-E02F-653D-AB7CA372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33" y="1676400"/>
            <a:ext cx="6649679" cy="38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7CA15D-CA6A-C84F-6995-3CF77586F2F1}"/>
              </a:ext>
            </a:extLst>
          </p:cNvPr>
          <p:cNvSpPr/>
          <p:nvPr/>
        </p:nvSpPr>
        <p:spPr>
          <a:xfrm>
            <a:off x="9580371" y="3419468"/>
            <a:ext cx="419376" cy="1146088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rgbClr val="00206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D05E6-C981-47EF-C96F-FDEAE8CBBF92}"/>
              </a:ext>
            </a:extLst>
          </p:cNvPr>
          <p:cNvSpPr txBox="1"/>
          <p:nvPr/>
        </p:nvSpPr>
        <p:spPr>
          <a:xfrm>
            <a:off x="9580373" y="3723002"/>
            <a:ext cx="381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EA83D-6C14-40D2-BCDC-16A4B8926998}"/>
              </a:ext>
            </a:extLst>
          </p:cNvPr>
          <p:cNvSpPr/>
          <p:nvPr/>
        </p:nvSpPr>
        <p:spPr>
          <a:xfrm flipV="1">
            <a:off x="8132573" y="4360573"/>
            <a:ext cx="3733800" cy="22860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>
            <a:solidFill>
              <a:srgbClr val="002060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2CD8B-2717-3D83-112F-315B4FBD698E}"/>
              </a:ext>
            </a:extLst>
          </p:cNvPr>
          <p:cNvSpPr txBox="1"/>
          <p:nvPr/>
        </p:nvSpPr>
        <p:spPr>
          <a:xfrm>
            <a:off x="8937652" y="4247681"/>
            <a:ext cx="381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53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B3EE08-78E3-639C-7525-8B282C5A0DF3}"/>
              </a:ext>
            </a:extLst>
          </p:cNvPr>
          <p:cNvSpPr/>
          <p:nvPr/>
        </p:nvSpPr>
        <p:spPr>
          <a:xfrm>
            <a:off x="0" y="5683638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VENTILATION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828800"/>
            <a:ext cx="11582400" cy="3731092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Ventilation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refers to the removal of CO</a:t>
            </a:r>
            <a:r>
              <a:rPr lang="en-US" sz="2800" baseline="-25000" dirty="0"/>
              <a:t>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Increase CO</a:t>
            </a:r>
            <a:r>
              <a:rPr lang="en-US" sz="2800" baseline="-25000" dirty="0"/>
              <a:t>2 </a:t>
            </a:r>
            <a:r>
              <a:rPr lang="en-US" sz="2800" dirty="0"/>
              <a:t>removal =      minute ventilation =      RR and tidal volume</a:t>
            </a:r>
          </a:p>
          <a:p>
            <a:pPr>
              <a:buFontTx/>
              <a:buChar char="-"/>
            </a:pPr>
            <a:endParaRPr lang="en-US" sz="2800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C0B6E-AD5B-B312-70BB-4ED66193DCF1}"/>
              </a:ext>
            </a:extLst>
          </p:cNvPr>
          <p:cNvSpPr txBox="1"/>
          <p:nvPr/>
        </p:nvSpPr>
        <p:spPr>
          <a:xfrm>
            <a:off x="3499945" y="3089907"/>
            <a:ext cx="5181600" cy="53553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Minute Ventilation = RR x Vt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0984720-7236-E6BA-C005-E59AA6813620}"/>
              </a:ext>
            </a:extLst>
          </p:cNvPr>
          <p:cNvSpPr/>
          <p:nvPr/>
        </p:nvSpPr>
        <p:spPr>
          <a:xfrm>
            <a:off x="3808412" y="4628033"/>
            <a:ext cx="322919" cy="662488"/>
          </a:xfrm>
          <a:prstGeom prst="upArrow">
            <a:avLst>
              <a:gd name="adj1" fmla="val 50000"/>
              <a:gd name="adj2" fmla="val 98276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99E8366-AEAF-9273-E9B4-5CAEC2B20B51}"/>
              </a:ext>
            </a:extLst>
          </p:cNvPr>
          <p:cNvSpPr/>
          <p:nvPr/>
        </p:nvSpPr>
        <p:spPr>
          <a:xfrm>
            <a:off x="7219293" y="4628033"/>
            <a:ext cx="322919" cy="662488"/>
          </a:xfrm>
          <a:prstGeom prst="upArrow">
            <a:avLst>
              <a:gd name="adj1" fmla="val 50000"/>
              <a:gd name="adj2" fmla="val 98276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7F276D-D214-756D-DA75-6485FF47B50C}"/>
              </a:ext>
            </a:extLst>
          </p:cNvPr>
          <p:cNvSpPr/>
          <p:nvPr/>
        </p:nvSpPr>
        <p:spPr>
          <a:xfrm>
            <a:off x="-10510" y="1268151"/>
            <a:ext cx="12188825" cy="18560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7E61C-25CE-5748-C1D9-709C1B323F00}"/>
              </a:ext>
            </a:extLst>
          </p:cNvPr>
          <p:cNvSpPr/>
          <p:nvPr/>
        </p:nvSpPr>
        <p:spPr>
          <a:xfrm>
            <a:off x="-10510" y="3379422"/>
            <a:ext cx="12188825" cy="248797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TYPES OF BREATHS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1447808"/>
            <a:ext cx="11049000" cy="16001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Controlled</a:t>
            </a:r>
            <a:r>
              <a:rPr lang="en-US" dirty="0">
                <a:solidFill>
                  <a:schemeClr val="bg1"/>
                </a:solidFill>
              </a:rPr>
              <a:t>: Breaths only delivered at a rate you set-vent does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the work</a:t>
            </a:r>
          </a:p>
          <a:p>
            <a:r>
              <a:rPr lang="en-US" b="1" dirty="0">
                <a:solidFill>
                  <a:schemeClr val="bg1"/>
                </a:solidFill>
              </a:rPr>
              <a:t>Assisted</a:t>
            </a:r>
            <a:r>
              <a:rPr lang="en-US" dirty="0">
                <a:solidFill>
                  <a:schemeClr val="bg1"/>
                </a:solidFill>
              </a:rPr>
              <a:t>: Patient initiated breaths-vent dose </a:t>
            </a:r>
            <a:r>
              <a:rPr lang="en-US" b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of the work</a:t>
            </a:r>
          </a:p>
          <a:p>
            <a:r>
              <a:rPr lang="en-US" b="1" dirty="0">
                <a:solidFill>
                  <a:schemeClr val="bg1"/>
                </a:solidFill>
              </a:rPr>
              <a:t>Supported</a:t>
            </a:r>
            <a:r>
              <a:rPr lang="en-US" dirty="0">
                <a:solidFill>
                  <a:schemeClr val="bg1"/>
                </a:solidFill>
              </a:rPr>
              <a:t>: Patient initiated breath-vent provides </a:t>
            </a:r>
            <a:r>
              <a:rPr lang="en-US" b="1" dirty="0">
                <a:solidFill>
                  <a:schemeClr val="bg1"/>
                </a:solidFill>
              </a:rPr>
              <a:t>SOME</a:t>
            </a:r>
            <a:r>
              <a:rPr lang="en-US" dirty="0">
                <a:solidFill>
                  <a:schemeClr val="bg1"/>
                </a:solidFill>
              </a:rPr>
              <a:t> of the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2374D-BD07-0C5E-A4FF-4F4B098D7EEB}"/>
              </a:ext>
            </a:extLst>
          </p:cNvPr>
          <p:cNvSpPr txBox="1"/>
          <p:nvPr/>
        </p:nvSpPr>
        <p:spPr>
          <a:xfrm>
            <a:off x="455612" y="3429000"/>
            <a:ext cx="1150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Volume:</a:t>
            </a:r>
            <a:r>
              <a:rPr lang="en-US" sz="2400" dirty="0"/>
              <a:t> A set volume is delivered at whatever pressure is required</a:t>
            </a:r>
          </a:p>
          <a:p>
            <a:pPr lvl="1"/>
            <a:r>
              <a:rPr lang="en-US" sz="2400" dirty="0"/>
              <a:t>Cons: uncomfortable/not physiologic, may require too high of pressures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Pressure: </a:t>
            </a:r>
            <a:r>
              <a:rPr lang="en-US" sz="2400" dirty="0"/>
              <a:t>A set pressure over time provides whatever volume your lung compliance allows</a:t>
            </a:r>
            <a:endParaRPr lang="en-US" sz="2800" b="1" dirty="0"/>
          </a:p>
          <a:p>
            <a:pPr lvl="1"/>
            <a:r>
              <a:rPr lang="en-US" sz="2400" dirty="0"/>
              <a:t>Pro: more physiologic/comfortable</a:t>
            </a:r>
          </a:p>
          <a:p>
            <a:pPr lvl="1"/>
            <a:r>
              <a:rPr lang="en-US" sz="2400" dirty="0"/>
              <a:t>Cons: may not achieve adequate volumes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47A5B-261A-7E4B-1D5A-FE8C22CCE5A9}"/>
              </a:ext>
            </a:extLst>
          </p:cNvPr>
          <p:cNvSpPr/>
          <p:nvPr/>
        </p:nvSpPr>
        <p:spPr>
          <a:xfrm>
            <a:off x="0" y="5817477"/>
            <a:ext cx="12188825" cy="99045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7F276D-D214-756D-DA75-6485FF47B50C}"/>
              </a:ext>
            </a:extLst>
          </p:cNvPr>
          <p:cNvSpPr/>
          <p:nvPr/>
        </p:nvSpPr>
        <p:spPr>
          <a:xfrm>
            <a:off x="-10510" y="1420547"/>
            <a:ext cx="12188825" cy="2465653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7E61C-25CE-5748-C1D9-709C1B323F00}"/>
              </a:ext>
            </a:extLst>
          </p:cNvPr>
          <p:cNvSpPr/>
          <p:nvPr/>
        </p:nvSpPr>
        <p:spPr>
          <a:xfrm>
            <a:off x="1587" y="4114800"/>
            <a:ext cx="12188825" cy="167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MODES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5245" y="1800384"/>
            <a:ext cx="12003580" cy="1933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Volume Assist Control (AC): </a:t>
            </a:r>
            <a:r>
              <a:rPr lang="en-US" dirty="0">
                <a:solidFill>
                  <a:schemeClr val="bg1"/>
                </a:solidFill>
              </a:rPr>
              <a:t>You set the </a:t>
            </a:r>
            <a:r>
              <a:rPr lang="en-US" b="1" dirty="0">
                <a:solidFill>
                  <a:schemeClr val="bg1"/>
                </a:solidFill>
              </a:rPr>
              <a:t>volume</a:t>
            </a:r>
            <a:r>
              <a:rPr lang="en-US" dirty="0">
                <a:solidFill>
                  <a:schemeClr val="bg1"/>
                </a:solidFill>
              </a:rPr>
              <a:t> (typically 6-8cc/kg), RR, FiO2, PEEP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Assist = if patient triggers a breath faster than your set rate, they will receive the preset volume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Pressure Assist Control (AC)</a:t>
            </a:r>
            <a:r>
              <a:rPr lang="en-US" dirty="0">
                <a:solidFill>
                  <a:schemeClr val="bg1"/>
                </a:solidFill>
              </a:rPr>
              <a:t>: You set the </a:t>
            </a:r>
            <a:r>
              <a:rPr lang="en-US" b="1" dirty="0">
                <a:solidFill>
                  <a:schemeClr val="bg1"/>
                </a:solidFill>
              </a:rPr>
              <a:t>pressure</a:t>
            </a:r>
            <a:r>
              <a:rPr lang="en-US" dirty="0">
                <a:solidFill>
                  <a:schemeClr val="bg1"/>
                </a:solidFill>
              </a:rPr>
              <a:t> on top of the PEEP (targeting normal Vt) RR, FiO2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Assist = if patient triggers a breath faster than your set rate, they will receive the preset pressure over the set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baseline="-25000" dirty="0" err="1">
                <a:solidFill>
                  <a:schemeClr val="bg1"/>
                </a:solidFill>
              </a:rPr>
              <a:t>time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2374D-BD07-0C5E-A4FF-4F4B098D7EEB}"/>
              </a:ext>
            </a:extLst>
          </p:cNvPr>
          <p:cNvSpPr txBox="1"/>
          <p:nvPr/>
        </p:nvSpPr>
        <p:spPr>
          <a:xfrm>
            <a:off x="185245" y="4578329"/>
            <a:ext cx="1162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Pressure Support (PS)</a:t>
            </a:r>
            <a:r>
              <a:rPr lang="en-US" sz="2000" dirty="0">
                <a:solidFill>
                  <a:schemeClr val="bg1"/>
                </a:solidFill>
              </a:rPr>
              <a:t>: You set a </a:t>
            </a:r>
            <a:r>
              <a:rPr lang="en-US" sz="2000" b="1" dirty="0">
                <a:solidFill>
                  <a:schemeClr val="bg1"/>
                </a:solidFill>
              </a:rPr>
              <a:t>pressure</a:t>
            </a:r>
            <a:r>
              <a:rPr lang="en-US" sz="2000" dirty="0">
                <a:solidFill>
                  <a:schemeClr val="bg1"/>
                </a:solidFill>
              </a:rPr>
              <a:t>-that’s it, similar to CPAP. This mode is typically used during SBT (spontaneous breathing trial).  Patient initiates every breath and receives the set pressure. (~ 5 cmH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O)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6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7F276D-D214-756D-DA75-6485FF47B50C}"/>
              </a:ext>
            </a:extLst>
          </p:cNvPr>
          <p:cNvSpPr/>
          <p:nvPr/>
        </p:nvSpPr>
        <p:spPr>
          <a:xfrm>
            <a:off x="-10510" y="1219200"/>
            <a:ext cx="12188825" cy="1911945"/>
          </a:xfrm>
          <a:prstGeom prst="rect">
            <a:avLst/>
          </a:prstGeom>
          <a:solidFill>
            <a:srgbClr val="B4B9E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7E61C-25CE-5748-C1D9-709C1B323F00}"/>
              </a:ext>
            </a:extLst>
          </p:cNvPr>
          <p:cNvSpPr/>
          <p:nvPr/>
        </p:nvSpPr>
        <p:spPr>
          <a:xfrm>
            <a:off x="1587" y="3330526"/>
            <a:ext cx="12188825" cy="1393874"/>
          </a:xfrm>
          <a:prstGeom prst="rect">
            <a:avLst/>
          </a:prstGeom>
          <a:solidFill>
            <a:srgbClr val="E6E8F5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02A9F-2BBD-C2AB-B4D9-EE3123500616}"/>
              </a:ext>
            </a:extLst>
          </p:cNvPr>
          <p:cNvSpPr/>
          <p:nvPr/>
        </p:nvSpPr>
        <p:spPr>
          <a:xfrm>
            <a:off x="-3667" y="67652"/>
            <a:ext cx="12188825" cy="112429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2F7EB-0041-7E8E-7487-B84866306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3" t="22090" r="26739" b="10945"/>
          <a:stretch/>
        </p:blipFill>
        <p:spPr>
          <a:xfrm>
            <a:off x="11020841" y="125148"/>
            <a:ext cx="960210" cy="95032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47439"/>
            <a:ext cx="9143998" cy="10207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MODES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0812" y="1398854"/>
            <a:ext cx="11811000" cy="17322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Synchronized Mandatory Ventilation (SIMV) + PS:</a:t>
            </a:r>
            <a:r>
              <a:rPr lang="en-US" dirty="0">
                <a:solidFill>
                  <a:schemeClr val="bg1"/>
                </a:solidFill>
              </a:rPr>
              <a:t> Combines all 3 modes. You set RR, FiO2, PEEP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bg1"/>
                </a:solidFill>
              </a:rPr>
              <a:t>Volume/Pressure control:</a:t>
            </a:r>
            <a:r>
              <a:rPr lang="en-US" sz="2200" dirty="0">
                <a:solidFill>
                  <a:schemeClr val="bg1"/>
                </a:solidFill>
              </a:rPr>
              <a:t> you set the volume/pressure which will be given at a set rate if the patient does not trigger a breath. The machine will provide an </a:t>
            </a:r>
            <a:r>
              <a:rPr lang="en-US" sz="2200" b="1" dirty="0">
                <a:solidFill>
                  <a:schemeClr val="bg1"/>
                </a:solidFill>
              </a:rPr>
              <a:t>ASSISTED</a:t>
            </a:r>
            <a:r>
              <a:rPr lang="en-US" sz="2200" dirty="0">
                <a:solidFill>
                  <a:schemeClr val="bg1"/>
                </a:solidFill>
              </a:rPr>
              <a:t> breath (machine still does the work) if the patient triggers a breath around the set rate. If they trigger a breath in between the set rate breaths, then they will receive a </a:t>
            </a:r>
            <a:r>
              <a:rPr lang="en-US" sz="2200" b="1" dirty="0">
                <a:solidFill>
                  <a:schemeClr val="bg1"/>
                </a:solidFill>
              </a:rPr>
              <a:t>SUPPORTED</a:t>
            </a:r>
            <a:r>
              <a:rPr lang="en-US" sz="2200" dirty="0">
                <a:solidFill>
                  <a:schemeClr val="bg1"/>
                </a:solidFill>
              </a:rPr>
              <a:t> breath with a preset pressure.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2374D-BD07-0C5E-A4FF-4F4B098D7EEB}"/>
              </a:ext>
            </a:extLst>
          </p:cNvPr>
          <p:cNvSpPr txBox="1"/>
          <p:nvPr/>
        </p:nvSpPr>
        <p:spPr>
          <a:xfrm>
            <a:off x="379412" y="3528298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Pressure Regulated Volume Control (PRVC): </a:t>
            </a:r>
            <a:r>
              <a:rPr lang="en-US" sz="2000" dirty="0">
                <a:solidFill>
                  <a:schemeClr val="bg1"/>
                </a:solidFill>
              </a:rPr>
              <a:t>You set V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. Breaths can be controlled or assisted.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The machine calculates the patient’s lung compliance and delivers the set V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 at the lowest possible pressure. If compliance </a:t>
            </a:r>
            <a:r>
              <a:rPr lang="en-US" sz="2000" b="1" dirty="0">
                <a:solidFill>
                  <a:schemeClr val="bg1"/>
                </a:solidFill>
              </a:rPr>
              <a:t>decreases</a:t>
            </a:r>
            <a:r>
              <a:rPr lang="en-US" sz="2000" dirty="0">
                <a:solidFill>
                  <a:schemeClr val="bg1"/>
                </a:solidFill>
              </a:rPr>
              <a:t>, then </a:t>
            </a:r>
            <a:r>
              <a:rPr lang="en-US" sz="2000" b="1" dirty="0">
                <a:solidFill>
                  <a:schemeClr val="bg1"/>
                </a:solidFill>
              </a:rPr>
              <a:t>more</a:t>
            </a:r>
            <a:r>
              <a:rPr lang="en-US" sz="2000" dirty="0">
                <a:solidFill>
                  <a:schemeClr val="bg1"/>
                </a:solidFill>
              </a:rPr>
              <a:t> pressure is needed to achieve the set tidal volume.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596B9-FC9D-6CA3-AE98-CD3B01938FF8}"/>
              </a:ext>
            </a:extLst>
          </p:cNvPr>
          <p:cNvSpPr/>
          <p:nvPr/>
        </p:nvSpPr>
        <p:spPr>
          <a:xfrm>
            <a:off x="0" y="4953000"/>
            <a:ext cx="12188825" cy="1676400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F3F4B-DC3B-99CC-23E4-0D3BBA8E116D}"/>
              </a:ext>
            </a:extLst>
          </p:cNvPr>
          <p:cNvSpPr txBox="1"/>
          <p:nvPr/>
        </p:nvSpPr>
        <p:spPr>
          <a:xfrm>
            <a:off x="377825" y="5121809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SIMV/PRVC + PS: </a:t>
            </a:r>
            <a:r>
              <a:rPr lang="en-US" sz="2000" dirty="0">
                <a:solidFill>
                  <a:schemeClr val="bg1"/>
                </a:solidFill>
              </a:rPr>
              <a:t>typically seen in the PICU.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You set the V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, RR, FiO2, PEEP, and PS (pressure support)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The machine will deliver pressure regulated breaths at a set rate based on lung compliance to achieve a set V</a:t>
            </a:r>
            <a:r>
              <a:rPr lang="en-US" sz="2000" baseline="-25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 and will provide </a:t>
            </a:r>
            <a:r>
              <a:rPr lang="en-US" sz="2000" b="1" dirty="0">
                <a:solidFill>
                  <a:schemeClr val="bg1"/>
                </a:solidFill>
              </a:rPr>
              <a:t>pressure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supported</a:t>
            </a:r>
            <a:r>
              <a:rPr lang="en-US" sz="2000" dirty="0">
                <a:solidFill>
                  <a:schemeClr val="bg1"/>
                </a:solidFill>
              </a:rPr>
              <a:t> breaths if triggered in between the set rate</a:t>
            </a:r>
          </a:p>
        </p:txBody>
      </p:sp>
    </p:spTree>
    <p:extLst>
      <p:ext uri="{BB962C8B-B14F-4D97-AF65-F5344CB8AC3E}">
        <p14:creationId xmlns:p14="http://schemas.microsoft.com/office/powerpoint/2010/main" val="77968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10403</TotalTime>
  <Words>2389</Words>
  <Application>Microsoft Office PowerPoint</Application>
  <PresentationFormat>Custom</PresentationFormat>
  <Paragraphs>353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Consolas</vt:lpstr>
      <vt:lpstr>Corbel</vt:lpstr>
      <vt:lpstr>Wingdings</vt:lpstr>
      <vt:lpstr>Chalkboard 16x9</vt:lpstr>
      <vt:lpstr>VENTILATOR BASICS +  NIPPV, Capnography, Vent settings &amp; complications</vt:lpstr>
      <vt:lpstr>OUTLINE</vt:lpstr>
      <vt:lpstr>OUTLINE</vt:lpstr>
      <vt:lpstr>BACKGROUND</vt:lpstr>
      <vt:lpstr>OXYGENATION</vt:lpstr>
      <vt:lpstr>VENTILATION</vt:lpstr>
      <vt:lpstr>TYPES OF BREATHS</vt:lpstr>
      <vt:lpstr>MODES</vt:lpstr>
      <vt:lpstr>MODES</vt:lpstr>
      <vt:lpstr>MODES</vt:lpstr>
      <vt:lpstr>TYPES</vt:lpstr>
      <vt:lpstr>NONINVASIVE</vt:lpstr>
      <vt:lpstr>NONINVASIVE</vt:lpstr>
      <vt:lpstr>NONINVASIVE: CHF</vt:lpstr>
      <vt:lpstr>NONINVASIVE: COPD/ASTHMA</vt:lpstr>
      <vt:lpstr>NONINVASIVE: NEUROMUSCULAR</vt:lpstr>
      <vt:lpstr>NONINVASIVE: HiFlo</vt:lpstr>
      <vt:lpstr>NONINVASIVE: ALGORITHM  </vt:lpstr>
      <vt:lpstr>Ventilator Settings</vt:lpstr>
      <vt:lpstr>VENTILATOR: DEFINITIONS</vt:lpstr>
      <vt:lpstr>VENTILATOR: DEFINITIONS</vt:lpstr>
      <vt:lpstr>VENTILATOR: CAPNOGRAPHY</vt:lpstr>
      <vt:lpstr>VENTILATOR: CAPNOGRAPHY</vt:lpstr>
      <vt:lpstr>VENTILATOR: APPROACH</vt:lpstr>
      <vt:lpstr>VENTILATOR: LUNG PROTECIVE</vt:lpstr>
      <vt:lpstr>VENTILATOR: LUNG PROTECIVE</vt:lpstr>
      <vt:lpstr>VENTILATOR: LUNG PROTECIVE</vt:lpstr>
      <vt:lpstr>VENTILATOR: LUNG INJURY</vt:lpstr>
      <vt:lpstr>VENTILATOR: METABOLIC ACIDOSIS</vt:lpstr>
      <vt:lpstr>VENTILATOR:CHECK PRESSURES</vt:lpstr>
      <vt:lpstr>VENTILATOR: OBSTRUCTIVE DISEASE</vt:lpstr>
      <vt:lpstr>VENTILATOR:CHECK PRESSURES</vt:lpstr>
      <vt:lpstr>VENTILATOR: VOLUME ASSIST/CONTROL</vt:lpstr>
      <vt:lpstr>VENTILATOR: PRESSURE ASSIST/CONTROL</vt:lpstr>
      <vt:lpstr>VENTILATOR: TROUBLESHOOTING </vt:lpstr>
      <vt:lpstr>VENTILATOR: PERSISTENT HYPOXEMIA</vt:lpstr>
      <vt:lpstr>VENTILATOR: TROUBLESHOOTING </vt:lpstr>
      <vt:lpstr>VENTILATOR: COMPLICATIONS</vt:lpstr>
      <vt:lpstr>VENTILATOR: HYPOTENSION</vt:lpstr>
      <vt:lpstr>VENTILATOR: PUSH-DOSE PRESSORS</vt:lpstr>
      <vt:lpstr>VENTILATOR: HYPOTENSION</vt:lpstr>
      <vt:lpstr>VENTILATOR: ACIDOSIS</vt:lpstr>
      <vt:lpstr>PULSE OXIMETRY</vt:lpstr>
      <vt:lpstr>PULSE OXIMETRY</vt:lpstr>
      <vt:lpstr>PULSE OXIMETRY</vt:lpstr>
      <vt:lpstr>VENTILATOR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VENTILATOR BASICS: NIPPV, HFNC, &amp; the Vent</dc:title>
  <dc:creator>Kimberly Pistell</dc:creator>
  <cp:lastModifiedBy>Kimberly Pistell</cp:lastModifiedBy>
  <cp:revision>18</cp:revision>
  <dcterms:created xsi:type="dcterms:W3CDTF">2023-03-22T19:10:01Z</dcterms:created>
  <dcterms:modified xsi:type="dcterms:W3CDTF">2023-06-01T18:57:48Z</dcterms:modified>
</cp:coreProperties>
</file>