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9" r:id="rId3"/>
    <p:sldId id="260" r:id="rId4"/>
    <p:sldId id="309" r:id="rId5"/>
    <p:sldId id="310" r:id="rId6"/>
    <p:sldId id="311" r:id="rId7"/>
    <p:sldId id="320" r:id="rId8"/>
    <p:sldId id="322" r:id="rId9"/>
    <p:sldId id="321" r:id="rId10"/>
    <p:sldId id="262" r:id="rId11"/>
    <p:sldId id="263" r:id="rId12"/>
    <p:sldId id="261" r:id="rId13"/>
    <p:sldId id="264" r:id="rId14"/>
    <p:sldId id="323" r:id="rId15"/>
    <p:sldId id="266" r:id="rId16"/>
    <p:sldId id="298" r:id="rId17"/>
    <p:sldId id="297" r:id="rId18"/>
    <p:sldId id="314" r:id="rId19"/>
    <p:sldId id="302" r:id="rId20"/>
    <p:sldId id="305" r:id="rId21"/>
    <p:sldId id="315" r:id="rId22"/>
    <p:sldId id="316" r:id="rId23"/>
    <p:sldId id="306" r:id="rId24"/>
    <p:sldId id="267" r:id="rId25"/>
    <p:sldId id="317" r:id="rId26"/>
    <p:sldId id="318" r:id="rId27"/>
    <p:sldId id="300" r:id="rId28"/>
    <p:sldId id="319" r:id="rId29"/>
    <p:sldId id="313" r:id="rId30"/>
    <p:sldId id="312" r:id="rId31"/>
    <p:sldId id="324" r:id="rId32"/>
    <p:sldId id="325" r:id="rId33"/>
    <p:sldId id="299" r:id="rId34"/>
    <p:sldId id="301" r:id="rId35"/>
    <p:sldId id="326" r:id="rId36"/>
    <p:sldId id="327" r:id="rId37"/>
    <p:sldId id="328" r:id="rId38"/>
    <p:sldId id="329" r:id="rId39"/>
    <p:sldId id="304" r:id="rId40"/>
    <p:sldId id="308" r:id="rId41"/>
    <p:sldId id="330" r:id="rId42"/>
    <p:sldId id="303" r:id="rId43"/>
    <p:sldId id="286" r:id="rId4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3" autoAdjust="0"/>
    <p:restoredTop sz="81991" autoAdjust="0"/>
  </p:normalViewPr>
  <p:slideViewPr>
    <p:cSldViewPr>
      <p:cViewPr varScale="1">
        <p:scale>
          <a:sx n="58" d="100"/>
          <a:sy n="58" d="100"/>
        </p:scale>
        <p:origin x="39" y="681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4/23/2023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4/23/2023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Kelm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DJ, Perrin JT,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Cartin-Ceba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R, Gajic O, Schenck L, Kennedy CC. Fluid overload in patients with severe sepsis and septic shock treated with early goal-directed therapy is associated with increased acute need for fluid-related medical interventions and hospital death. Shock. 2015 Jan;43(1):68-73.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1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5 day cumulative fluid balance in the standard group was not much greater than the restrictive group.</a:t>
            </a:r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Meyhoff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TS,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Hjortrup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PB,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Wetterslev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J, Sivapalan P,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Laake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JH,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Cronhjort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M, Jakob SM,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Cecconi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M, Nalos M, Ostermann M,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Malbrain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Pettilä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V,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Møller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MH,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Kjær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MN, Lange T, Overgaard-Steensen C, Brand BA,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Winther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-Olesen M, White JO, Quist L,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Westergaard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B, Jonsson AB,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Hjortsø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CJS, Meier N, Jensen TS,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Engstrøm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J,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Nebrich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L, Andersen-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Ranberg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NC, Jensen JV, Joseph NA, Poulsen LM,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Herløv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LS,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Sølling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CG, Pedersen SK, Knudsen KK,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Straarup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TS, Vang ML, Bundgaard H, Rasmussen BS,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Aagaard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SR, Hildebrandt T, Russell L,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Bestle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MH,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Schønemann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-Lund M,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Brøchner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AC,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Elvander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CF, Hoffmann SKL, Rasmussen ML, Martin YK, Friberg FF, Seter H, Aslam TN,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Ådnøy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S, Seidel P, Strand K,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Johnstad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B,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Joelsson-Alm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E, Christensen J,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Ahlstedt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C,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Pfortmueller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CA,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Siegemund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M, Greco M,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Raděj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J,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Kříž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M, Gould DW, Rowan KM,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Mouncey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PR,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Perner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A; CLASSIC Trial Group. Restriction of Intravenous Fluid in ICU Patients with Septic Shock. N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Engl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J Med. 2022 Jun 30;386(26):2459-2470.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selection bias,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4/23/2023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4/23/2023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4/23/2023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4/23/2023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4/23/2023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4/23/2023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4/23/2023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4/23/2023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4/23/2023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4/23/2023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asahq.org/anesthesiology/article/127/3/450/17795/Mini-fluid-Challenge-of-100-ml-of-Crystalloi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abs/10.1111/aas.1222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cforum.biomedcentral.com/articles/10.1186/s13054-019-2554-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905000"/>
            <a:ext cx="11277601" cy="2667000"/>
          </a:xfrm>
        </p:spPr>
        <p:txBody>
          <a:bodyPr/>
          <a:lstStyle/>
          <a:p>
            <a:r>
              <a:rPr lang="en-US" dirty="0"/>
              <a:t>Fluid Status Evaluation</a:t>
            </a:r>
            <a:br>
              <a:rPr lang="en-US" dirty="0"/>
            </a:b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A978D-010A-C4F0-16FC-578439F26385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04DCD-1A42-62C3-1A6E-DED32B096675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60C5D5-09C2-AE2F-898C-677E209BF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14" y="4953000"/>
            <a:ext cx="9143999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EM/CC LECTURE SERIES 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900" dirty="0">
                <a:solidFill>
                  <a:schemeClr val="accent1"/>
                </a:solidFill>
              </a:rPr>
              <a:t>LOGAN CALDWELL, DO</a:t>
            </a:r>
          </a:p>
          <a:p>
            <a:r>
              <a:rPr lang="en-US" sz="1900" dirty="0">
                <a:solidFill>
                  <a:schemeClr val="accent1"/>
                </a:solidFill>
              </a:rPr>
              <a:t>LT, MC, USN</a:t>
            </a:r>
          </a:p>
          <a:p>
            <a:r>
              <a:rPr lang="en-US" sz="1900" dirty="0">
                <a:solidFill>
                  <a:schemeClr val="accent1"/>
                </a:solidFill>
              </a:rPr>
              <a:t>NMCP EMERGENCY MEDICINE PGY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F0FF0-C519-E14A-F83D-49B2FEB6B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Evaluating Fluid Status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2" y="16764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Noninvasive</a:t>
            </a:r>
          </a:p>
          <a:p>
            <a:pPr lvl="1"/>
            <a:r>
              <a:rPr lang="en-US" dirty="0"/>
              <a:t>Exam, I/</a:t>
            </a:r>
            <a:r>
              <a:rPr lang="en-US" dirty="0" err="1"/>
              <a:t>Os</a:t>
            </a:r>
            <a:r>
              <a:rPr lang="en-US" dirty="0"/>
              <a:t>, Body-weight, labs</a:t>
            </a:r>
          </a:p>
          <a:p>
            <a:r>
              <a:rPr lang="en-US" dirty="0"/>
              <a:t>Minimally invasive</a:t>
            </a:r>
          </a:p>
          <a:p>
            <a:pPr lvl="1"/>
            <a:r>
              <a:rPr lang="en-US" dirty="0"/>
              <a:t>POCUS</a:t>
            </a:r>
          </a:p>
          <a:p>
            <a:pPr lvl="1"/>
            <a:r>
              <a:rPr lang="en-US" dirty="0"/>
              <a:t>Bioreactance/NICOM</a:t>
            </a:r>
          </a:p>
          <a:p>
            <a:pPr lvl="1"/>
            <a:r>
              <a:rPr lang="en-US" dirty="0"/>
              <a:t>EtCO2, SPO2 wave form analysis</a:t>
            </a:r>
          </a:p>
          <a:p>
            <a:r>
              <a:rPr lang="en-US" dirty="0"/>
              <a:t>Invasive</a:t>
            </a:r>
          </a:p>
          <a:p>
            <a:pPr lvl="1"/>
            <a:r>
              <a:rPr lang="en-US" dirty="0"/>
              <a:t>CVP</a:t>
            </a:r>
          </a:p>
          <a:p>
            <a:pPr lvl="1"/>
            <a:r>
              <a:rPr lang="en-US" dirty="0"/>
              <a:t>PA </a:t>
            </a:r>
            <a:r>
              <a:rPr lang="en-US" dirty="0" err="1"/>
              <a:t>cath</a:t>
            </a:r>
            <a:r>
              <a:rPr lang="en-US" dirty="0"/>
              <a:t> (thermodilution CO/CI, PCWP/PAOP, SvO2)</a:t>
            </a:r>
          </a:p>
          <a:p>
            <a:pPr lvl="1"/>
            <a:r>
              <a:rPr lang="en-US" dirty="0"/>
              <a:t>A-Line (PPV, Pulse contour CO)</a:t>
            </a:r>
          </a:p>
        </p:txBody>
      </p:sp>
    </p:spTree>
    <p:extLst>
      <p:ext uri="{BB962C8B-B14F-4D97-AF65-F5344CB8AC3E}">
        <p14:creationId xmlns:p14="http://schemas.microsoft.com/office/powerpoint/2010/main" val="41556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Clinical Evaluation of Fluid Status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7"/>
            <a:ext cx="11340983" cy="3930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Vital Signs</a:t>
            </a:r>
          </a:p>
          <a:p>
            <a:r>
              <a:rPr lang="en-US" sz="2800" dirty="0"/>
              <a:t>Mucus Membranes</a:t>
            </a:r>
          </a:p>
          <a:p>
            <a:r>
              <a:rPr lang="en-US" sz="2800" dirty="0"/>
              <a:t>JVD/Hepatojugular reflex</a:t>
            </a:r>
          </a:p>
          <a:p>
            <a:r>
              <a:rPr lang="en-US" sz="2800" dirty="0"/>
              <a:t>Edema</a:t>
            </a:r>
          </a:p>
          <a:p>
            <a:r>
              <a:rPr lang="en-US" sz="2800" dirty="0"/>
              <a:t>Skin turgor , cap refill</a:t>
            </a:r>
          </a:p>
          <a:p>
            <a:r>
              <a:rPr lang="en-US" sz="2800" dirty="0"/>
              <a:t>Chest auscultation – crackles </a:t>
            </a:r>
          </a:p>
          <a:p>
            <a:r>
              <a:rPr lang="en-US" sz="2800" dirty="0"/>
              <a:t>Body weight changes</a:t>
            </a:r>
          </a:p>
          <a:p>
            <a:r>
              <a:rPr lang="en-US" sz="2800" dirty="0"/>
              <a:t>I/O trends</a:t>
            </a:r>
          </a:p>
        </p:txBody>
      </p:sp>
    </p:spTree>
    <p:extLst>
      <p:ext uri="{BB962C8B-B14F-4D97-AF65-F5344CB8AC3E}">
        <p14:creationId xmlns:p14="http://schemas.microsoft.com/office/powerpoint/2010/main" val="7137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Laboratory Evaluation of Fluid Status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FCBEB2F0-55D1-74E1-6A6B-AB55F109C2DB}"/>
              </a:ext>
            </a:extLst>
          </p:cNvPr>
          <p:cNvSpPr txBox="1">
            <a:spLocks/>
          </p:cNvSpPr>
          <p:nvPr/>
        </p:nvSpPr>
        <p:spPr>
          <a:xfrm>
            <a:off x="760412" y="1789288"/>
            <a:ext cx="11340983" cy="2706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CBC</a:t>
            </a:r>
          </a:p>
          <a:p>
            <a:r>
              <a:rPr lang="en-US" sz="2800" dirty="0"/>
              <a:t>LFTs</a:t>
            </a:r>
          </a:p>
          <a:p>
            <a:r>
              <a:rPr lang="en-US" sz="2800" dirty="0"/>
              <a:t>BUN/Cr</a:t>
            </a:r>
          </a:p>
          <a:p>
            <a:r>
              <a:rPr lang="en-US" sz="2800" dirty="0"/>
              <a:t>Lactate</a:t>
            </a:r>
          </a:p>
          <a:p>
            <a:r>
              <a:rPr lang="en-US" sz="2800" dirty="0"/>
              <a:t>BNP or NT-BNP</a:t>
            </a:r>
          </a:p>
          <a:p>
            <a:r>
              <a:rPr lang="en-US" sz="2800" dirty="0"/>
              <a:t>Urine (spec </a:t>
            </a:r>
            <a:r>
              <a:rPr lang="en-US" sz="2800" dirty="0" err="1"/>
              <a:t>grav</a:t>
            </a:r>
            <a:r>
              <a:rPr lang="en-US" sz="2800" dirty="0"/>
              <a:t>/osmolality, </a:t>
            </a:r>
            <a:r>
              <a:rPr lang="en-US" sz="2800" dirty="0" err="1"/>
              <a:t>FeNa</a:t>
            </a:r>
            <a:r>
              <a:rPr lang="en-US" sz="2800" dirty="0"/>
              <a:t>, Urine Na)</a:t>
            </a:r>
            <a:endParaRPr lang="en-US" sz="2400" dirty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23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CXR Eval of Fluid Status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FCBEB2F0-55D1-74E1-6A6B-AB55F109C2DB}"/>
              </a:ext>
            </a:extLst>
          </p:cNvPr>
          <p:cNvSpPr txBox="1">
            <a:spLocks/>
          </p:cNvSpPr>
          <p:nvPr/>
        </p:nvSpPr>
        <p:spPr>
          <a:xfrm>
            <a:off x="760412" y="17892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Pulmonary edema, pleural effusion</a:t>
            </a:r>
          </a:p>
        </p:txBody>
      </p:sp>
    </p:spTree>
    <p:extLst>
      <p:ext uri="{BB962C8B-B14F-4D97-AF65-F5344CB8AC3E}">
        <p14:creationId xmlns:p14="http://schemas.microsoft.com/office/powerpoint/2010/main" val="19032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723C-DFAD-4424-6D52-A4BD8546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Exam, labs, and CXR are widely considered </a:t>
            </a:r>
            <a:r>
              <a:rPr lang="en-US" dirty="0">
                <a:solidFill>
                  <a:srgbClr val="FF0000"/>
                </a:solidFill>
              </a:rPr>
              <a:t>UNRELIABLE</a:t>
            </a:r>
          </a:p>
        </p:txBody>
      </p:sp>
    </p:spTree>
    <p:extLst>
      <p:ext uri="{BB962C8B-B14F-4D97-AF65-F5344CB8AC3E}">
        <p14:creationId xmlns:p14="http://schemas.microsoft.com/office/powerpoint/2010/main" val="23825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10881" y="86964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61011" y="4896765"/>
            <a:ext cx="5638800" cy="722488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00B0F0"/>
                </a:solidFill>
              </a:rPr>
            </a:b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/>
              <a:t>Patient has edema in the legs but has signs of poor perfusion and you’re wondering if these could use some volume or diuresis</a:t>
            </a:r>
            <a:br>
              <a:rPr lang="en-US" sz="3600" b="1" dirty="0">
                <a:solidFill>
                  <a:srgbClr val="00B0F0"/>
                </a:solidFill>
              </a:rPr>
            </a:br>
            <a:br>
              <a:rPr lang="en-US" sz="3600" b="1" dirty="0">
                <a:solidFill>
                  <a:srgbClr val="00B0F0"/>
                </a:solidFill>
              </a:rPr>
            </a:b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So what’s the approach?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6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4443-0567-7225-DDC3-0393A22F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Fluid Responsive Definition </a:t>
            </a:r>
            <a:br>
              <a:rPr lang="en-US" dirty="0"/>
            </a:br>
            <a:r>
              <a:rPr lang="en-US" i="1" dirty="0"/>
              <a:t>AKA Where are they on the Frank-Starling Curve?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EB147-6411-D35A-1710-7F8B0D3E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given 500 cc of fluid rapidly, will SV increase by 10% or more?</a:t>
            </a:r>
          </a:p>
          <a:p>
            <a:r>
              <a:rPr lang="en-US" sz="2800" dirty="0"/>
              <a:t>Being fluid responsive does not mean fluid is indicated, only that CO will likely increase with volume</a:t>
            </a:r>
          </a:p>
          <a:p>
            <a:r>
              <a:rPr lang="en-US" sz="2800" dirty="0"/>
              <a:t>Fluid tolerance = absence of harm (pulmonary edema) when fluid is administered</a:t>
            </a:r>
          </a:p>
        </p:txBody>
      </p:sp>
    </p:spTree>
    <p:extLst>
      <p:ext uri="{BB962C8B-B14F-4D97-AF65-F5344CB8AC3E}">
        <p14:creationId xmlns:p14="http://schemas.microsoft.com/office/powerpoint/2010/main" val="24979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733705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Algorithm 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379412" y="1819214"/>
            <a:ext cx="10641429" cy="39144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We should also consider how our assessments affect the RV and LV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Can the RV take it?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IVC ultrasound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CVP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Can the LV use it?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 monitors (NICOM, USCOM, </a:t>
            </a:r>
            <a:r>
              <a:rPr lang="en-US" sz="2800" dirty="0" err="1"/>
              <a:t>PiCCO</a:t>
            </a:r>
            <a:r>
              <a:rPr lang="en-US" sz="2800" dirty="0"/>
              <a:t>, EtCO2, Carotid and Brachial Artery Analyses, LVOT VTI</a:t>
            </a:r>
          </a:p>
          <a:p>
            <a:pPr marL="788670" lvl="1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98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2C68-B924-0246-A98C-720DE3AF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Fluid Responsiveness (FR) Test: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6FC14-9802-258B-EB5E-BE3AFCF05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tests </a:t>
            </a:r>
            <a:r>
              <a:rPr lang="en-US" dirty="0">
                <a:solidFill>
                  <a:srgbClr val="00B0F0"/>
                </a:solidFill>
              </a:rPr>
              <a:t>MEASURE</a:t>
            </a:r>
            <a:r>
              <a:rPr lang="en-US" dirty="0"/>
              <a:t> and predict FR in isolation</a:t>
            </a:r>
          </a:p>
          <a:p>
            <a:r>
              <a:rPr lang="en-US" dirty="0"/>
              <a:t>Some tests must be combined with a </a:t>
            </a:r>
            <a:r>
              <a:rPr lang="en-US" dirty="0">
                <a:solidFill>
                  <a:srgbClr val="00B050"/>
                </a:solidFill>
              </a:rPr>
              <a:t>CHALLENGE</a:t>
            </a:r>
            <a:r>
              <a:rPr lang="en-US" dirty="0"/>
              <a:t> maneuver</a:t>
            </a:r>
          </a:p>
          <a:p>
            <a:r>
              <a:rPr lang="en-US" dirty="0"/>
              <a:t>Tests can also be </a:t>
            </a:r>
            <a:r>
              <a:rPr lang="en-US" dirty="0">
                <a:solidFill>
                  <a:srgbClr val="FFC000"/>
                </a:solidFill>
              </a:rPr>
              <a:t>STATIC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DYNAMIC</a:t>
            </a:r>
          </a:p>
          <a:p>
            <a:pPr lvl="1"/>
            <a:r>
              <a:rPr lang="en-US" dirty="0"/>
              <a:t>Dynamic testing often perform better at predicting FR</a:t>
            </a:r>
          </a:p>
        </p:txBody>
      </p:sp>
    </p:spTree>
    <p:extLst>
      <p:ext uri="{BB962C8B-B14F-4D97-AF65-F5344CB8AC3E}">
        <p14:creationId xmlns:p14="http://schemas.microsoft.com/office/powerpoint/2010/main" val="41766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7BEA-B3FC-EB54-31FC-1821B8D1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Challenge</a:t>
            </a:r>
            <a:r>
              <a:rPr lang="en-US" dirty="0"/>
              <a:t>: Passive Leg Raising  </a:t>
            </a:r>
          </a:p>
        </p:txBody>
      </p:sp>
      <p:pic>
        <p:nvPicPr>
          <p:cNvPr id="2050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62FC08D-1167-A4F9-A7AF-4154D8BB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412" y="1791629"/>
            <a:ext cx="5627077" cy="182880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E7703A-EC6F-B1A8-B56F-CDF5CA9BCA2B}"/>
              </a:ext>
            </a:extLst>
          </p:cNvPr>
          <p:cNvCxnSpPr>
            <a:cxnSpLocks/>
          </p:cNvCxnSpPr>
          <p:nvPr/>
        </p:nvCxnSpPr>
        <p:spPr>
          <a:xfrm>
            <a:off x="9066212" y="2590800"/>
            <a:ext cx="609600" cy="0"/>
          </a:xfrm>
          <a:prstGeom prst="straightConnector1">
            <a:avLst/>
          </a:prstGeom>
          <a:ln w="7620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79470B-21F8-20A8-6EDA-232475256E13}"/>
              </a:ext>
            </a:extLst>
          </p:cNvPr>
          <p:cNvSpPr txBox="1"/>
          <p:nvPr/>
        </p:nvSpPr>
        <p:spPr>
          <a:xfrm>
            <a:off x="836612" y="1791629"/>
            <a:ext cx="54102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Positioning maneuver that returns ~300 mL of pooled venous blood to heart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Requires measurement tool of CO before/after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Very reliable challenge maneuver with low risk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If significantly volume depleted, potentially not enough “pooled blood” to challenge with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Not feasible to continuously perform throughout the day</a:t>
            </a:r>
          </a:p>
        </p:txBody>
      </p:sp>
    </p:spTree>
    <p:extLst>
      <p:ext uri="{BB962C8B-B14F-4D97-AF65-F5344CB8AC3E}">
        <p14:creationId xmlns:p14="http://schemas.microsoft.com/office/powerpoint/2010/main" val="27881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Fluid Management in Critical Illness is a Daily Challenge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905000"/>
            <a:ext cx="10134600" cy="21187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b="1" dirty="0"/>
              <a:t>Critical Illness characteristics can make optimizing fluid balance difficult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dirty="0"/>
              <a:t>Hemodynamic instability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dirty="0"/>
              <a:t>Leaky capillary beds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dirty="0"/>
              <a:t>Multi-organ failure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dirty="0"/>
              <a:t>Large volumes of IV fluids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endParaRPr lang="en-US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54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4F13-744D-FF96-EAFD-44B1F886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Challenge: </a:t>
            </a:r>
            <a:r>
              <a:rPr lang="en-US" dirty="0"/>
              <a:t>Fluid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EC8D-4556-0D0E-34D1-6110CC54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657600"/>
          </a:xfrm>
        </p:spPr>
        <p:txBody>
          <a:bodyPr/>
          <a:lstStyle/>
          <a:p>
            <a:r>
              <a:rPr lang="en-US" dirty="0"/>
              <a:t>500 cc crystalloid bolus </a:t>
            </a:r>
          </a:p>
          <a:p>
            <a:pPr lvl="1"/>
            <a:r>
              <a:rPr lang="en-US" dirty="0"/>
              <a:t>Ideally given with pressure bag, otherwise not quick enough for assessment</a:t>
            </a:r>
          </a:p>
          <a:p>
            <a:r>
              <a:rPr lang="en-US" dirty="0"/>
              <a:t>10-second mini/micro-fluid challenge</a:t>
            </a:r>
          </a:p>
          <a:p>
            <a:pPr lvl="1"/>
            <a:r>
              <a:rPr lang="en-US" dirty="0"/>
              <a:t>50-100 mL bolus over 60 seconds thru central line</a:t>
            </a:r>
          </a:p>
          <a:p>
            <a:pPr lvl="1"/>
            <a:r>
              <a:rPr lang="en-US" dirty="0"/>
              <a:t>Measure CO (PAC, A-line, NICOM) before and continuously throughout challenge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>
                <a:solidFill>
                  <a:srgbClr val="00B0F0"/>
                </a:solidFill>
              </a:rPr>
              <a:t>Changes in MAP and HR have very low SENS/SPEC for predicting fluid responsiveness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9FBF7-9035-DC37-7ED5-28BA8F06150E}"/>
              </a:ext>
            </a:extLst>
          </p:cNvPr>
          <p:cNvSpPr txBox="1"/>
          <p:nvPr/>
        </p:nvSpPr>
        <p:spPr>
          <a:xfrm>
            <a:off x="6170612" y="56879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Mini-fluid Challenge of 100 ml of Crystalloid Predicts Fluid Responsiveness in the Operating Room | Anesthesiology | American Society of Anesthesiologists (asahq.org)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4F13-744D-FF96-EAFD-44B1F886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Challenge: </a:t>
            </a:r>
            <a:r>
              <a:rPr lang="en-US" dirty="0"/>
              <a:t>High PEEP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EC8D-4556-0D0E-34D1-6110CC54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657600"/>
          </a:xfrm>
        </p:spPr>
        <p:txBody>
          <a:bodyPr/>
          <a:lstStyle/>
          <a:p>
            <a:r>
              <a:rPr lang="en-US" dirty="0"/>
              <a:t>Increase PEEP from 10 -&gt; 20 ccH2O for 1 min while monitoring CO</a:t>
            </a:r>
          </a:p>
          <a:p>
            <a:r>
              <a:rPr lang="en-US" dirty="0"/>
              <a:t>CO decrease &gt;10% suggests FR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9FBF7-9035-DC37-7ED5-28BA8F06150E}"/>
              </a:ext>
            </a:extLst>
          </p:cNvPr>
          <p:cNvSpPr txBox="1"/>
          <p:nvPr/>
        </p:nvSpPr>
        <p:spPr>
          <a:xfrm>
            <a:off x="6170612" y="56879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Fluid responsiveness predicted by elevation of PEEP in patients with septic shock - WILKMAN - 2014 - Acta </a:t>
            </a:r>
            <a:r>
              <a:rPr lang="en-US" dirty="0" err="1">
                <a:hlinkClick r:id="rId2"/>
              </a:rPr>
              <a:t>Anaesthesiologica</a:t>
            </a:r>
            <a:r>
              <a:rPr lang="en-US" dirty="0">
                <a:hlinkClick r:id="rId2"/>
              </a:rPr>
              <a:t> Scandinavica - Wiley Online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4F13-744D-FF96-EAFD-44B1F886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448798" cy="10207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Challenge: </a:t>
            </a:r>
            <a:r>
              <a:rPr lang="en-US" dirty="0"/>
              <a:t>End Expiratory Occlusion (EEO)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EC8D-4556-0D0E-34D1-6110CC54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657600"/>
          </a:xfrm>
        </p:spPr>
        <p:txBody>
          <a:bodyPr/>
          <a:lstStyle/>
          <a:p>
            <a:r>
              <a:rPr lang="en-US" dirty="0"/>
              <a:t>Positive pressure ventilation increases intrathoracic pressure and decreases venous return/preload</a:t>
            </a:r>
          </a:p>
          <a:p>
            <a:r>
              <a:rPr lang="en-US" dirty="0"/>
              <a:t>Performing an end expiratory hold allows for a transient increase in preload and a 5% increase in CO suggest FR</a:t>
            </a:r>
          </a:p>
          <a:p>
            <a:r>
              <a:rPr lang="en-US" dirty="0"/>
              <a:t>Requires continuous CO measurement, increasing TV to &gt;8mL/kg</a:t>
            </a:r>
          </a:p>
          <a:p>
            <a:r>
              <a:rPr lang="en-US" dirty="0"/>
              <a:t>Unreliable if spontaneously breathing or prone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9FBF7-9035-DC37-7ED5-28BA8F06150E}"/>
              </a:ext>
            </a:extLst>
          </p:cNvPr>
          <p:cNvSpPr txBox="1"/>
          <p:nvPr/>
        </p:nvSpPr>
        <p:spPr>
          <a:xfrm>
            <a:off x="6170612" y="568791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The end-expiratory occlusion test: please, let me hold your breath! | Critical Care | Full Text (biomedcentral.com)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0B1F6-BC35-C454-4DE9-60721D3C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assess our challenge maneuver– Need to measure Cardiac Output…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87D15-94D6-8F96-0C5B-3236D909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7086598" cy="4267200"/>
          </a:xfrm>
        </p:spPr>
        <p:txBody>
          <a:bodyPr/>
          <a:lstStyle/>
          <a:p>
            <a:r>
              <a:rPr lang="en-US" dirty="0"/>
              <a:t>NICOM – Bioreactance</a:t>
            </a:r>
          </a:p>
          <a:p>
            <a:r>
              <a:rPr lang="en-US" dirty="0"/>
              <a:t>USCOM – Aortic Arch Ultrasound doppler </a:t>
            </a:r>
          </a:p>
          <a:p>
            <a:r>
              <a:rPr lang="en-US" dirty="0"/>
              <a:t>Pulse Contour Analysis (PCA) Alone </a:t>
            </a:r>
          </a:p>
          <a:p>
            <a:r>
              <a:rPr lang="en-US" dirty="0" err="1"/>
              <a:t>PiCCO</a:t>
            </a:r>
            <a:r>
              <a:rPr lang="en-US" dirty="0"/>
              <a:t> – PCA + thermodilution </a:t>
            </a:r>
          </a:p>
          <a:p>
            <a:r>
              <a:rPr lang="en-US" dirty="0"/>
              <a:t>ETCO2 – PLR induced increase in EtCO2 &gt;5% predicted fluid induced increase in CI &gt;15%</a:t>
            </a:r>
          </a:p>
          <a:p>
            <a:r>
              <a:rPr lang="en-US" dirty="0"/>
              <a:t>Carotid and Brachial Artery Analyses</a:t>
            </a:r>
          </a:p>
          <a:p>
            <a:r>
              <a:rPr lang="en-US" dirty="0"/>
              <a:t>LVOT velocity time integral (VTI)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0DACE-146A-244A-7AB7-C718C35BBFEB}"/>
              </a:ext>
            </a:extLst>
          </p:cNvPr>
          <p:cNvSpPr txBox="1"/>
          <p:nvPr/>
        </p:nvSpPr>
        <p:spPr>
          <a:xfrm>
            <a:off x="8380412" y="1828800"/>
            <a:ext cx="266700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rgbClr val="00B0F0"/>
                </a:solidFill>
              </a:rPr>
              <a:t>None of these really are very facile but could be considered if stuck…</a:t>
            </a:r>
          </a:p>
        </p:txBody>
      </p:sp>
    </p:spTree>
    <p:extLst>
      <p:ext uri="{BB962C8B-B14F-4D97-AF65-F5344CB8AC3E}">
        <p14:creationId xmlns:p14="http://schemas.microsoft.com/office/powerpoint/2010/main" val="25159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733705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Measurement: </a:t>
            </a:r>
            <a:r>
              <a:rPr lang="en-US" b="1" dirty="0"/>
              <a:t>NICOM</a:t>
            </a:r>
            <a:r>
              <a:rPr lang="en-US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8229" y="1713087"/>
            <a:ext cx="4292183" cy="3896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/>
              <a:t>Requires </a:t>
            </a:r>
            <a:r>
              <a:rPr lang="en-US" sz="2800" dirty="0">
                <a:solidFill>
                  <a:srgbClr val="00B050"/>
                </a:solidFill>
              </a:rPr>
              <a:t>challenge </a:t>
            </a:r>
            <a:r>
              <a:rPr lang="en-US" sz="2800" dirty="0"/>
              <a:t>maneuver </a:t>
            </a:r>
          </a:p>
          <a:p>
            <a:pPr>
              <a:buFontTx/>
              <a:buChar char="-"/>
            </a:pPr>
            <a:r>
              <a:rPr lang="en-US" sz="2800" dirty="0"/>
              <a:t>Bio-reactance generates a external electrical filed to detect blood flow in the chest to yield CO/SV</a:t>
            </a:r>
          </a:p>
          <a:p>
            <a:pPr>
              <a:buFontTx/>
              <a:buChar char="-"/>
            </a:pPr>
            <a:r>
              <a:rPr lang="en-US" sz="2800" dirty="0"/>
              <a:t>&gt;10% increase in SV suggests FR</a:t>
            </a:r>
          </a:p>
          <a:p>
            <a:pPr>
              <a:buFontTx/>
              <a:buChar char="-"/>
            </a:pPr>
            <a:r>
              <a:rPr lang="en-US" sz="2800" dirty="0"/>
              <a:t>Also appears reliable in prone patients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2C7F4-B3FE-D9A6-5F80-85919DF12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49" y="1281864"/>
            <a:ext cx="3914775" cy="5353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B8BD5E-4329-940D-EF6F-A360CD666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95" y="236174"/>
            <a:ext cx="1724025" cy="6419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D7DD8E-6718-FAF1-A4A2-87DA5BA0950C}"/>
              </a:ext>
            </a:extLst>
          </p:cNvPr>
          <p:cNvSpPr txBox="1"/>
          <p:nvPr/>
        </p:nvSpPr>
        <p:spPr>
          <a:xfrm>
            <a:off x="6856412" y="6348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https://apm.amegroups.com/article/view/52330/html</a:t>
            </a:r>
          </a:p>
        </p:txBody>
      </p:sp>
    </p:spTree>
    <p:extLst>
      <p:ext uri="{BB962C8B-B14F-4D97-AF65-F5344CB8AC3E}">
        <p14:creationId xmlns:p14="http://schemas.microsoft.com/office/powerpoint/2010/main" val="32521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4924-B1ED-9DEC-C098-02366304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Measurement: </a:t>
            </a:r>
            <a:r>
              <a:rPr lang="en-US" b="1" dirty="0"/>
              <a:t>EtCO2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1274-016E-995C-FBE5-7B9D0B585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</a:t>
            </a:r>
            <a:r>
              <a:rPr lang="en-US" dirty="0">
                <a:solidFill>
                  <a:srgbClr val="00B050"/>
                </a:solidFill>
              </a:rPr>
              <a:t> CHALLENGE</a:t>
            </a:r>
          </a:p>
          <a:p>
            <a:r>
              <a:rPr lang="en-US" dirty="0"/>
              <a:t>Increasing CO allows for more CO2 delivery to heart/exhaled CO2</a:t>
            </a:r>
          </a:p>
          <a:p>
            <a:r>
              <a:rPr lang="en-US" dirty="0"/>
              <a:t>An increase of &gt;5% in the EtCO2 level with PLR suggests FR</a:t>
            </a:r>
          </a:p>
          <a:p>
            <a:r>
              <a:rPr lang="en-US" dirty="0"/>
              <a:t>Performs well in the ventilated patient but unreliable in spontaneously breathing patients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5E29B-4A99-247F-D022-878F4E4AFC5A}"/>
              </a:ext>
            </a:extLst>
          </p:cNvPr>
          <p:cNvSpPr txBox="1"/>
          <p:nvPr/>
        </p:nvSpPr>
        <p:spPr>
          <a:xfrm>
            <a:off x="7389812" y="6096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https://pubmed.ncbi.nlm.nih.gov/27307176/</a:t>
            </a:r>
          </a:p>
        </p:txBody>
      </p:sp>
    </p:spTree>
    <p:extLst>
      <p:ext uri="{BB962C8B-B14F-4D97-AF65-F5344CB8AC3E}">
        <p14:creationId xmlns:p14="http://schemas.microsoft.com/office/powerpoint/2010/main" val="13362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4924-B1ED-9DEC-C098-02366304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Measurement: </a:t>
            </a:r>
            <a:r>
              <a:rPr lang="en-US" b="1" dirty="0"/>
              <a:t>Pulse Ox Waveform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1274-016E-995C-FBE5-7B9D0B585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PPV interpretation on A-line</a:t>
            </a:r>
          </a:p>
          <a:p>
            <a:r>
              <a:rPr lang="en-US" dirty="0"/>
              <a:t>15% respiratory variability in the </a:t>
            </a:r>
            <a:r>
              <a:rPr lang="en-US" dirty="0" err="1"/>
              <a:t>pleth</a:t>
            </a:r>
            <a:r>
              <a:rPr lang="en-US" dirty="0"/>
              <a:t> suggests FR</a:t>
            </a:r>
          </a:p>
          <a:p>
            <a:r>
              <a:rPr lang="en-US" dirty="0"/>
              <a:t>Limited studies, performs poorly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A62E3-C7AC-A171-2E09-79DF9153ADD4}"/>
              </a:ext>
            </a:extLst>
          </p:cNvPr>
          <p:cNvSpPr txBox="1"/>
          <p:nvPr/>
        </p:nvSpPr>
        <p:spPr>
          <a:xfrm>
            <a:off x="6627812" y="63246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https://pubmed.ncbi.nlm.nih.gov/25727278/</a:t>
            </a:r>
          </a:p>
        </p:txBody>
      </p:sp>
    </p:spTree>
    <p:extLst>
      <p:ext uri="{BB962C8B-B14F-4D97-AF65-F5344CB8AC3E}">
        <p14:creationId xmlns:p14="http://schemas.microsoft.com/office/powerpoint/2010/main" val="18689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733705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10058400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Measurement 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7030A0"/>
                </a:solidFill>
              </a:rPr>
              <a:t>Dyanmic</a:t>
            </a:r>
            <a:r>
              <a:rPr lang="en-US" b="1" dirty="0"/>
              <a:t>):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/>
              <a:t>Pulse Pressure Variation (PPV)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3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/>
              <a:t>Requires </a:t>
            </a:r>
            <a:r>
              <a:rPr lang="en-US" sz="2800" dirty="0">
                <a:solidFill>
                  <a:srgbClr val="FF0000"/>
                </a:solidFill>
              </a:rPr>
              <a:t>A-Line</a:t>
            </a:r>
          </a:p>
          <a:p>
            <a:pPr>
              <a:buFontTx/>
              <a:buChar char="-"/>
            </a:pPr>
            <a:r>
              <a:rPr lang="en-US" sz="2800" dirty="0"/>
              <a:t>Variation of the pulse pressure during respiratory cycle</a:t>
            </a:r>
          </a:p>
          <a:p>
            <a:pPr>
              <a:buFontTx/>
              <a:buChar char="-"/>
            </a:pPr>
            <a:r>
              <a:rPr lang="en-US" sz="2800" dirty="0"/>
              <a:t>Lots of limitations: Need to be on ventilator with fixed tidal volume &amp; without </a:t>
            </a:r>
            <a:r>
              <a:rPr lang="en-US" sz="2800" dirty="0" err="1"/>
              <a:t>spont</a:t>
            </a:r>
            <a:r>
              <a:rPr lang="en-US" sz="2800" dirty="0"/>
              <a:t> breaths, sinus rhythm, compliant lungs, no RV dysfunction, TV &gt;6 mL/kg</a:t>
            </a:r>
          </a:p>
          <a:p>
            <a:pPr>
              <a:buFontTx/>
              <a:buChar char="-"/>
            </a:pPr>
            <a:r>
              <a:rPr lang="en-US" sz="2800" dirty="0"/>
              <a:t>&gt;12% increase in PPV suggests FR</a:t>
            </a:r>
          </a:p>
          <a:p>
            <a:pPr>
              <a:buFontTx/>
              <a:buChar char="-"/>
            </a:pPr>
            <a:r>
              <a:rPr lang="en-US" sz="2800" dirty="0"/>
              <a:t>Only answers “</a:t>
            </a:r>
            <a:r>
              <a:rPr lang="en-US" sz="2800" dirty="0">
                <a:solidFill>
                  <a:srgbClr val="FF0000"/>
                </a:solidFill>
              </a:rPr>
              <a:t>Can the LV use it</a:t>
            </a:r>
            <a:r>
              <a:rPr lang="en-US" sz="2800" dirty="0"/>
              <a:t>”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8229" y="1713087"/>
            <a:ext cx="3225383" cy="407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D200CB-DE95-3367-63A8-5D9AEA13B6AA}"/>
              </a:ext>
            </a:extLst>
          </p:cNvPr>
          <p:cNvSpPr txBox="1"/>
          <p:nvPr/>
        </p:nvSpPr>
        <p:spPr>
          <a:xfrm>
            <a:off x="6018212" y="61232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https://link.springer.com/article/10.1186/s13613-016-0216-7</a:t>
            </a:r>
          </a:p>
        </p:txBody>
      </p:sp>
    </p:spTree>
    <p:extLst>
      <p:ext uri="{BB962C8B-B14F-4D97-AF65-F5344CB8AC3E}">
        <p14:creationId xmlns:p14="http://schemas.microsoft.com/office/powerpoint/2010/main" val="24587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733705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10058400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Measurement 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7030A0"/>
                </a:solidFill>
              </a:rPr>
              <a:t>Dyanmic</a:t>
            </a:r>
            <a:r>
              <a:rPr lang="en-US" b="1" dirty="0"/>
              <a:t>):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/>
              <a:t>Pulse Contour Cardiac Output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3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/>
              <a:t>Requires </a:t>
            </a:r>
            <a:r>
              <a:rPr lang="en-US" sz="2800" dirty="0">
                <a:solidFill>
                  <a:srgbClr val="FF0000"/>
                </a:solidFill>
              </a:rPr>
              <a:t>A-Line</a:t>
            </a:r>
          </a:p>
          <a:p>
            <a:pPr>
              <a:buFontTx/>
              <a:buChar char="-"/>
            </a:pPr>
            <a:r>
              <a:rPr lang="en-US" sz="2800" dirty="0"/>
              <a:t>Waveform analysis can be used to estimate Stroke volume variation (SVV) or CO using proprietary formulas</a:t>
            </a:r>
          </a:p>
          <a:p>
            <a:pPr>
              <a:buFontTx/>
              <a:buChar char="-"/>
            </a:pPr>
            <a:r>
              <a:rPr lang="en-US" sz="2800" dirty="0"/>
              <a:t>Ex: </a:t>
            </a:r>
            <a:r>
              <a:rPr lang="en-US" sz="2800" dirty="0" err="1"/>
              <a:t>FloTrac</a:t>
            </a:r>
            <a:r>
              <a:rPr lang="en-US" sz="2800" dirty="0"/>
              <a:t>, </a:t>
            </a:r>
            <a:r>
              <a:rPr lang="en-US" sz="2800" dirty="0" err="1"/>
              <a:t>LiDCO</a:t>
            </a:r>
            <a:r>
              <a:rPr lang="en-US" sz="2800" dirty="0"/>
              <a:t>, </a:t>
            </a:r>
            <a:r>
              <a:rPr lang="en-US" sz="2800" dirty="0" err="1"/>
              <a:t>PiCCO</a:t>
            </a:r>
            <a:r>
              <a:rPr lang="en-US" sz="2800" dirty="0"/>
              <a:t> (transpulmonary thermodilution using a temperature sensing arterial line</a:t>
            </a:r>
          </a:p>
          <a:p>
            <a:pPr>
              <a:buFontTx/>
              <a:buChar char="-"/>
            </a:pPr>
            <a:r>
              <a:rPr lang="en-US" sz="2800" dirty="0"/>
              <a:t>Same limitations as PPV</a:t>
            </a:r>
          </a:p>
          <a:p>
            <a:pPr>
              <a:buFontTx/>
              <a:buChar char="-"/>
            </a:pPr>
            <a:r>
              <a:rPr lang="en-US" sz="2800" dirty="0"/>
              <a:t>Expensive </a:t>
            </a:r>
          </a:p>
          <a:p>
            <a:pPr>
              <a:buFontTx/>
              <a:buChar char="-"/>
            </a:pPr>
            <a:r>
              <a:rPr lang="en-US" sz="2800" dirty="0"/>
              <a:t>Only answers “</a:t>
            </a:r>
            <a:r>
              <a:rPr lang="en-US" sz="2800" dirty="0">
                <a:solidFill>
                  <a:srgbClr val="FF0000"/>
                </a:solidFill>
              </a:rPr>
              <a:t>Can the LV use it</a:t>
            </a:r>
            <a:r>
              <a:rPr lang="en-US" sz="2800" dirty="0"/>
              <a:t>”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8229" y="1713087"/>
            <a:ext cx="3225383" cy="407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D200CB-DE95-3367-63A8-5D9AEA13B6AA}"/>
              </a:ext>
            </a:extLst>
          </p:cNvPr>
          <p:cNvSpPr txBox="1"/>
          <p:nvPr/>
        </p:nvSpPr>
        <p:spPr>
          <a:xfrm>
            <a:off x="6018212" y="61232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https://link.springer.com/article/10.1186/s13613-016-0216-7</a:t>
            </a:r>
          </a:p>
        </p:txBody>
      </p:sp>
    </p:spTree>
    <p:extLst>
      <p:ext uri="{BB962C8B-B14F-4D97-AF65-F5344CB8AC3E}">
        <p14:creationId xmlns:p14="http://schemas.microsoft.com/office/powerpoint/2010/main" val="34646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3262-0C48-54F6-A8B6-2E1669DE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RV? Can it handle our fluid challenge?</a:t>
            </a:r>
          </a:p>
        </p:txBody>
      </p:sp>
    </p:spTree>
    <p:extLst>
      <p:ext uri="{BB962C8B-B14F-4D97-AF65-F5344CB8AC3E}">
        <p14:creationId xmlns:p14="http://schemas.microsoft.com/office/powerpoint/2010/main" val="20143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Causes of Fluid Overload in the ICU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99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IVF Fluids</a:t>
            </a:r>
          </a:p>
          <a:p>
            <a:pPr lvl="1"/>
            <a:r>
              <a:rPr lang="en-US" sz="2400" b="1" dirty="0"/>
              <a:t>Initial fluid resuscitation and maintenance fluids administration</a:t>
            </a:r>
          </a:p>
          <a:p>
            <a:r>
              <a:rPr lang="en-US" sz="2800" b="1" dirty="0"/>
              <a:t>Acute Kidney Injury</a:t>
            </a:r>
          </a:p>
          <a:p>
            <a:pPr lvl="1"/>
            <a:r>
              <a:rPr lang="en-US" sz="2400" b="1" dirty="0"/>
              <a:t>Concomitant oliguria</a:t>
            </a:r>
          </a:p>
          <a:p>
            <a:r>
              <a:rPr lang="en-US" sz="2800" b="1" dirty="0"/>
              <a:t>Sepsis</a:t>
            </a:r>
          </a:p>
          <a:p>
            <a:pPr lvl="1"/>
            <a:r>
              <a:rPr lang="en-US" sz="2400" b="1" dirty="0"/>
              <a:t>Systemic inflammation, reduced oncotic pressure, increased capillary permeability</a:t>
            </a:r>
          </a:p>
          <a:p>
            <a:r>
              <a:rPr lang="en-US" sz="2800" b="1" dirty="0"/>
              <a:t>Congestive Heart Failure </a:t>
            </a: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91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99D7-F279-E724-35F3-1BF17364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Artery Catheter Pressures 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Thermodilution CO/CI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9544B-AD09-D923-D873-E7F6B44B1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(heating) or intermittent (cold saline injection) via PAC</a:t>
            </a:r>
          </a:p>
          <a:p>
            <a:r>
              <a:rPr lang="en-US" dirty="0"/>
              <a:t>Requires </a:t>
            </a:r>
            <a:r>
              <a:rPr lang="en-US" dirty="0">
                <a:solidFill>
                  <a:srgbClr val="00B050"/>
                </a:solidFill>
              </a:rPr>
              <a:t>Challenge</a:t>
            </a:r>
          </a:p>
          <a:p>
            <a:r>
              <a:rPr lang="en-US" dirty="0"/>
              <a:t>Interpretation: : 10-15% increase in CO/CI before/after PLR, bolus, EEO, or PEEP challenge</a:t>
            </a:r>
          </a:p>
          <a:p>
            <a:r>
              <a:rPr lang="en-US" dirty="0"/>
              <a:t>CCO PAC is gold standard in many studies</a:t>
            </a:r>
          </a:p>
          <a:p>
            <a:r>
              <a:rPr lang="en-US" dirty="0"/>
              <a:t>Limitations: catheter malposition, variation in injectate temp, shunt, respiratory effect, very low CO, or valvopathy</a:t>
            </a:r>
          </a:p>
        </p:txBody>
      </p:sp>
    </p:spTree>
    <p:extLst>
      <p:ext uri="{BB962C8B-B14F-4D97-AF65-F5344CB8AC3E}">
        <p14:creationId xmlns:p14="http://schemas.microsoft.com/office/powerpoint/2010/main" val="28863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4A55-3008-0BBD-09E4-BF1D1554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Artery Catheter Pressures 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PAOP/PCWP				</a:t>
            </a:r>
            <a:r>
              <a:rPr lang="en-US" dirty="0">
                <a:solidFill>
                  <a:srgbClr val="FFC000"/>
                </a:solidFill>
              </a:rPr>
              <a:t>STATIC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1DA4-F238-F23B-B37C-ED6AB679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PAOP/PCWP approximates LAP. Pts w/ low LAP may benefit from fluids</a:t>
            </a:r>
          </a:p>
          <a:p>
            <a:r>
              <a:rPr lang="en-US" dirty="0"/>
              <a:t>Interpretation: PCWP &lt; 12</a:t>
            </a:r>
          </a:p>
          <a:p>
            <a:r>
              <a:rPr lang="en-US" dirty="0"/>
              <a:t>Limited data to support this. Again static variables are less reliable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721F-2D6B-4A5A-FD77-19FFD780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Pulmonary Artery Catheter Pressures 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MIXED Venous O2 Sat (SvO2)			</a:t>
            </a:r>
            <a:r>
              <a:rPr lang="en-US" dirty="0">
                <a:solidFill>
                  <a:srgbClr val="7030A0"/>
                </a:solidFill>
              </a:rPr>
              <a:t>DYNAMIC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2D3F6-289D-E127-2005-12230FC2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increase in SvO2 suggests improved CO, however high baseline SvO2 does not preclude FR</a:t>
            </a:r>
          </a:p>
          <a:p>
            <a:r>
              <a:rPr lang="en-US" dirty="0"/>
              <a:t>2% rise in SvO2 after fluid challenge, suggests FR. Unknown if ΔSvO2 useful w/ maneuvers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034B3-2299-10F4-520B-40384016ED5A}"/>
              </a:ext>
            </a:extLst>
          </p:cNvPr>
          <p:cNvSpPr txBox="1"/>
          <p:nvPr/>
        </p:nvSpPr>
        <p:spPr>
          <a:xfrm>
            <a:off x="5789612" y="5334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https://www.ncbi.nlm.nih.gov/pmc/articles/PMC3848814/</a:t>
            </a:r>
          </a:p>
        </p:txBody>
      </p:sp>
    </p:spTree>
    <p:extLst>
      <p:ext uri="{BB962C8B-B14F-4D97-AF65-F5344CB8AC3E}">
        <p14:creationId xmlns:p14="http://schemas.microsoft.com/office/powerpoint/2010/main" val="35544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733705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CVP							</a:t>
            </a:r>
            <a:r>
              <a:rPr lang="en-US" b="1" dirty="0">
                <a:solidFill>
                  <a:srgbClr val="FFC000"/>
                </a:solidFill>
              </a:rPr>
              <a:t>STATIC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549749" y="1672389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Requires </a:t>
            </a:r>
            <a:r>
              <a:rPr lang="en-US" sz="2800" dirty="0">
                <a:solidFill>
                  <a:srgbClr val="FF0000"/>
                </a:solidFill>
              </a:rPr>
              <a:t>central line</a:t>
            </a:r>
          </a:p>
          <a:p>
            <a:r>
              <a:rPr lang="en-US" sz="2800" dirty="0"/>
              <a:t>Low &lt;8 mm Hg was associated with fluid responsiveness (specificity 76%)</a:t>
            </a:r>
          </a:p>
          <a:p>
            <a:r>
              <a:rPr lang="en-US" sz="2800" dirty="0"/>
              <a:t>Not great due to static variable , poor predictive value</a:t>
            </a:r>
          </a:p>
          <a:p>
            <a:r>
              <a:rPr lang="en-US" sz="2800" dirty="0"/>
              <a:t>More applicable if interpreted serially and for interpretation of “Can the RV handle it” </a:t>
            </a:r>
          </a:p>
          <a:p>
            <a:r>
              <a:rPr lang="en-US" sz="2800" dirty="0"/>
              <a:t>Lots of  limitations:</a:t>
            </a:r>
            <a:r>
              <a:rPr lang="en-US" sz="3200" dirty="0"/>
              <a:t> RV function &amp; tricuspid valve function</a:t>
            </a:r>
          </a:p>
          <a:p>
            <a:r>
              <a:rPr lang="en-US" sz="3200" dirty="0"/>
              <a:t>Good assessing: </a:t>
            </a:r>
            <a:r>
              <a:rPr lang="en-US" sz="3200" i="1" dirty="0"/>
              <a:t>Can the RV handle it?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8229" y="1713087"/>
            <a:ext cx="3225383" cy="407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305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733705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/>
              <a:t>Ultrasound Assessment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IVC Size and Variation			</a:t>
            </a:r>
            <a:r>
              <a:rPr lang="en-US" b="1" dirty="0">
                <a:solidFill>
                  <a:srgbClr val="7030A0"/>
                </a:solidFill>
              </a:rPr>
              <a:t>DYNAMIC</a:t>
            </a:r>
            <a:r>
              <a:rPr lang="en-US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Tells you zero about the LV</a:t>
            </a:r>
          </a:p>
          <a:p>
            <a:r>
              <a:rPr lang="en-US" sz="2800" dirty="0"/>
              <a:t>Assists in answering the question “</a:t>
            </a:r>
            <a:r>
              <a:rPr lang="en-US" sz="2800" i="1" dirty="0"/>
              <a:t>Can the RV handle it</a:t>
            </a:r>
            <a:r>
              <a:rPr lang="en-US" sz="2800" dirty="0"/>
              <a:t>”</a:t>
            </a:r>
          </a:p>
          <a:p>
            <a:r>
              <a:rPr lang="en-US" sz="2800" dirty="0"/>
              <a:t>IVC size reflects RA pressure, similar to CVP</a:t>
            </a:r>
          </a:p>
          <a:p>
            <a:r>
              <a:rPr lang="en-US" sz="2800" dirty="0"/>
              <a:t>Measuring IVC size &amp; phasic variation with respiration might predict FR</a:t>
            </a:r>
          </a:p>
          <a:p>
            <a:r>
              <a:rPr lang="en-US" sz="2800" dirty="0"/>
              <a:t>Distensibility is defined as the delta in IVC size with respiration</a:t>
            </a:r>
          </a:p>
          <a:p>
            <a:r>
              <a:rPr lang="en-US" sz="2800" dirty="0"/>
              <a:t>Interpretation: &gt;15% distensibility is best threshold</a:t>
            </a:r>
          </a:p>
          <a:p>
            <a:r>
              <a:rPr lang="en-US" sz="2800" dirty="0"/>
              <a:t>Complete IVC collapse most sensitive for FR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8229" y="1713087"/>
            <a:ext cx="3225383" cy="407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75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CBF3-C4F7-7E01-9CE7-3B91B84A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Ultrasound Assessment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LV End Diastolic Area (LVEDA)		</a:t>
            </a:r>
            <a:r>
              <a:rPr lang="en-US" b="1" dirty="0">
                <a:solidFill>
                  <a:srgbClr val="FFC000"/>
                </a:solidFill>
              </a:rPr>
              <a:t>STATIC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8EF3C-96ED-BE82-25DC-A0F0FF3F1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the cross-sectional area of the LV at the end of diastole (reflects adequate filling)</a:t>
            </a:r>
          </a:p>
          <a:p>
            <a:r>
              <a:rPr lang="en-US" dirty="0"/>
              <a:t>Requires M-mode measurement</a:t>
            </a:r>
          </a:p>
          <a:p>
            <a:r>
              <a:rPr lang="en-US" dirty="0"/>
              <a:t>“kissing papillary muscles” is the extreme</a:t>
            </a:r>
          </a:p>
          <a:p>
            <a:r>
              <a:rPr lang="en-US" dirty="0"/>
              <a:t>Poor evidence </a:t>
            </a:r>
          </a:p>
        </p:txBody>
      </p:sp>
    </p:spTree>
    <p:extLst>
      <p:ext uri="{BB962C8B-B14F-4D97-AF65-F5344CB8AC3E}">
        <p14:creationId xmlns:p14="http://schemas.microsoft.com/office/powerpoint/2010/main" val="29504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B617-8D9A-5364-DC3E-1A49599B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Ultrasound Assessment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LVOT VTI						</a:t>
            </a:r>
            <a:r>
              <a:rPr lang="en-US" b="1" dirty="0">
                <a:solidFill>
                  <a:srgbClr val="7030A0"/>
                </a:solidFill>
              </a:rPr>
              <a:t>DYNAMIC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6132D-5065-63AA-987C-9D9AB9B6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 outflow of blood from the LV</a:t>
            </a:r>
          </a:p>
          <a:p>
            <a:r>
              <a:rPr lang="en-US" dirty="0"/>
              <a:t>Requires </a:t>
            </a:r>
            <a:r>
              <a:rPr lang="en-US" dirty="0">
                <a:solidFill>
                  <a:srgbClr val="00B050"/>
                </a:solidFill>
              </a:rPr>
              <a:t>Challenge</a:t>
            </a:r>
          </a:p>
          <a:p>
            <a:r>
              <a:rPr lang="en-US" dirty="0"/>
              <a:t>Variability in VTI is analogous to PPV, absolute values can be compared before/after a challenge maneuver</a:t>
            </a:r>
          </a:p>
          <a:p>
            <a:r>
              <a:rPr lang="en-US" dirty="0"/>
              <a:t>CO can also be calculated (with LVOT diameter &amp; HR)</a:t>
            </a:r>
          </a:p>
          <a:p>
            <a:r>
              <a:rPr lang="en-US" dirty="0"/>
              <a:t>Interpretation: &gt;15% increase in LVOT VTI predicts FR with good performance but technically difficult to perform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1974A-D060-427F-AF39-CF54FE02EDF4}"/>
              </a:ext>
            </a:extLst>
          </p:cNvPr>
          <p:cNvSpPr txBox="1"/>
          <p:nvPr/>
        </p:nvSpPr>
        <p:spPr>
          <a:xfrm>
            <a:off x="6551612" y="59875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https://www.ncbi.nlm.nih.gov/pmc/articles/PMC7676570/</a:t>
            </a:r>
          </a:p>
        </p:txBody>
      </p:sp>
    </p:spTree>
    <p:extLst>
      <p:ext uri="{BB962C8B-B14F-4D97-AF65-F5344CB8AC3E}">
        <p14:creationId xmlns:p14="http://schemas.microsoft.com/office/powerpoint/2010/main" val="25597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0154-4BDD-C1DE-FC40-A507EA4D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Ultrasound Assessment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Carotid VTI					</a:t>
            </a:r>
            <a:r>
              <a:rPr lang="en-US" b="1" dirty="0">
                <a:solidFill>
                  <a:srgbClr val="7030A0"/>
                </a:solidFill>
              </a:rPr>
              <a:t>DYNAMIC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1C687-EA41-D379-BBCC-34C281E39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LVOT VTI but easier to measure carotid facilitating repeat measurements</a:t>
            </a:r>
          </a:p>
          <a:p>
            <a:r>
              <a:rPr lang="en-US" dirty="0"/>
              <a:t>Requires </a:t>
            </a:r>
            <a:r>
              <a:rPr lang="en-US" dirty="0">
                <a:solidFill>
                  <a:srgbClr val="00B050"/>
                </a:solidFill>
              </a:rPr>
              <a:t>challenge</a:t>
            </a:r>
          </a:p>
          <a:p>
            <a:r>
              <a:rPr lang="en-US" dirty="0"/>
              <a:t>Carotid flow time may also provide useful data</a:t>
            </a:r>
          </a:p>
          <a:p>
            <a:r>
              <a:rPr lang="en-US" dirty="0"/>
              <a:t>Patch based monitors may enable continuous monitoring.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458F9-6311-A04A-21A0-41C10518D44E}"/>
              </a:ext>
            </a:extLst>
          </p:cNvPr>
          <p:cNvSpPr txBox="1"/>
          <p:nvPr/>
        </p:nvSpPr>
        <p:spPr>
          <a:xfrm>
            <a:off x="5865169" y="475923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https://www.bjanaesthesia.org.uk/article/S0007-0912(18)30233-2/fulltext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ECEE5-E272-C631-C67C-5358624891E1}"/>
              </a:ext>
            </a:extLst>
          </p:cNvPr>
          <p:cNvSpPr txBox="1"/>
          <p:nvPr/>
        </p:nvSpPr>
        <p:spPr>
          <a:xfrm>
            <a:off x="5865169" y="5562766"/>
            <a:ext cx="6285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https://pubmed.ncbi.nlm.nih.gov/26410681/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DFA45-E63E-192C-09AA-845293D6DF4A}"/>
              </a:ext>
            </a:extLst>
          </p:cNvPr>
          <p:cNvSpPr txBox="1"/>
          <p:nvPr/>
        </p:nvSpPr>
        <p:spPr>
          <a:xfrm>
            <a:off x="5839984" y="6052232"/>
            <a:ext cx="6380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https://journals.lww.com/ccejournal/fulltext/2020/01000/a_carotid_doppler_patch_accurately_tracks_stroke.7.aspx</a:t>
            </a:r>
          </a:p>
        </p:txBody>
      </p:sp>
    </p:spTree>
    <p:extLst>
      <p:ext uri="{BB962C8B-B14F-4D97-AF65-F5344CB8AC3E}">
        <p14:creationId xmlns:p14="http://schemas.microsoft.com/office/powerpoint/2010/main" val="18400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D4ED-9E22-0948-1356-FAB730A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Ultrasound Assessment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 err="1">
                <a:solidFill>
                  <a:srgbClr val="00B0F0"/>
                </a:solidFill>
              </a:rPr>
              <a:t>VeXUS</a:t>
            </a:r>
            <a:r>
              <a:rPr lang="en-US" b="1" dirty="0">
                <a:solidFill>
                  <a:srgbClr val="00B0F0"/>
                </a:solidFill>
              </a:rPr>
              <a:t> Protocol			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06199-D64C-416A-C7EE-420E5D71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05000"/>
            <a:ext cx="9144000" cy="4267200"/>
          </a:xfrm>
        </p:spPr>
        <p:txBody>
          <a:bodyPr/>
          <a:lstStyle/>
          <a:p>
            <a:r>
              <a:rPr lang="en-US" dirty="0"/>
              <a:t>Multiple POCUS measurements</a:t>
            </a:r>
          </a:p>
          <a:p>
            <a:r>
              <a:rPr lang="en-US" sz="2400" dirty="0"/>
              <a:t>IVC  Diameter</a:t>
            </a:r>
          </a:p>
          <a:p>
            <a:r>
              <a:rPr lang="en-US" dirty="0"/>
              <a:t>Hepatic Vein Doppler</a:t>
            </a:r>
          </a:p>
          <a:p>
            <a:r>
              <a:rPr lang="en-US" dirty="0"/>
              <a:t>Portal Vein Doppler</a:t>
            </a:r>
          </a:p>
          <a:p>
            <a:r>
              <a:rPr lang="en-US" dirty="0"/>
              <a:t>Renal Vein Doppler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75265-DB30-A59B-CC6C-496444A5CFC2}"/>
              </a:ext>
            </a:extLst>
          </p:cNvPr>
          <p:cNvSpPr txBox="1"/>
          <p:nvPr/>
        </p:nvSpPr>
        <p:spPr>
          <a:xfrm>
            <a:off x="5865812" y="59016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https://www.ijccm.org/doi/pdf/10.5005/jp-journals-10071-23570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F4EE86-51CC-E9C9-A282-3106D6DBC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770" y="1751740"/>
            <a:ext cx="6642573" cy="369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733705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Other Ultrasound Assessments  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528366" y="1572269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379412" y="1819213"/>
            <a:ext cx="11277600" cy="407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Internal Jugular Vein &gt;12.5 mm</a:t>
            </a:r>
          </a:p>
          <a:p>
            <a:r>
              <a:rPr lang="en-US" dirty="0"/>
              <a:t>Cardiac: </a:t>
            </a:r>
          </a:p>
          <a:p>
            <a:pPr lvl="1"/>
            <a:r>
              <a:rPr lang="en-US" dirty="0"/>
              <a:t>increased RV;LV ration</a:t>
            </a:r>
          </a:p>
          <a:p>
            <a:pPr lvl="1"/>
            <a:r>
              <a:rPr lang="en-US" dirty="0"/>
              <a:t>LV end-diastolic area &gt;20cm</a:t>
            </a:r>
          </a:p>
          <a:p>
            <a:pPr lvl="1"/>
            <a:r>
              <a:rPr lang="en-US" dirty="0"/>
              <a:t>TAPSE</a:t>
            </a:r>
          </a:p>
          <a:p>
            <a:pPr lvl="1"/>
            <a:r>
              <a:rPr lang="en-US" dirty="0"/>
              <a:t>effusion</a:t>
            </a:r>
          </a:p>
          <a:p>
            <a:r>
              <a:rPr lang="en-US" sz="2400" dirty="0"/>
              <a:t>Lung: </a:t>
            </a:r>
          </a:p>
          <a:p>
            <a:pPr lvl="1"/>
            <a:r>
              <a:rPr lang="en-US" dirty="0"/>
              <a:t>confluent B lines (&gt;3) in at least one lung zone</a:t>
            </a:r>
          </a:p>
          <a:p>
            <a:pPr lvl="1"/>
            <a:r>
              <a:rPr lang="en-US" dirty="0"/>
              <a:t>pleural effusion</a:t>
            </a:r>
          </a:p>
          <a:p>
            <a:pPr lvl="1"/>
            <a:endParaRPr lang="en-US" sz="24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24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C5AC-3FAA-FF9C-AE05-398B91A1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1856-E9E9-E98D-5243-40A33DBD4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1A29B-9F06-2E25-2614-B94CFB6B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769"/>
            <a:ext cx="12188825" cy="637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0EBF3F-BA2C-02CA-AB91-0809B60A8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008" y="1905000"/>
            <a:ext cx="7348810" cy="4267200"/>
          </a:xfrm>
        </p:spPr>
      </p:pic>
    </p:spTree>
    <p:extLst>
      <p:ext uri="{BB962C8B-B14F-4D97-AF65-F5344CB8AC3E}">
        <p14:creationId xmlns:p14="http://schemas.microsoft.com/office/powerpoint/2010/main" val="21122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88EC-4BD6-50F9-C297-B1D9777E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838200"/>
            <a:ext cx="11811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Case: A 65-year-old woman presents with pneumonia. She is tachycardic (130-140 bpm) and hypotensive (SBP 80/40 mmHg) with an O2 sat of 88% on room air.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6E33-FF08-AAEC-521E-5B4844098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Administer a fluid bolus for insensible losses. 500 - 1000 ml of fluid is a good amount, but in a young patient with a good heart you can even go to 20 ml/kg.</a:t>
            </a:r>
          </a:p>
          <a:p>
            <a:r>
              <a:rPr lang="en-US" dirty="0"/>
              <a:t>After the initial fluid bolus, perform POCUS evaluating the heart, lungs, and IVC.</a:t>
            </a:r>
          </a:p>
          <a:p>
            <a:r>
              <a:rPr lang="en-US" dirty="0"/>
              <a:t>If the IVC is plump w/o respiratory variation, the CVP is already high and additional fluids are not useful. Added fluids may be harmful.</a:t>
            </a:r>
          </a:p>
          <a:p>
            <a:r>
              <a:rPr lang="en-US" dirty="0"/>
              <a:t>If  lungs show prominent B-lines, there is already vascular congestion and additional fluids won’t be tolerated </a:t>
            </a:r>
          </a:p>
          <a:p>
            <a:r>
              <a:rPr lang="en-US" dirty="0"/>
              <a:t>If hyperdynamic heart and the LV is empty, additional fluids may be helpful</a:t>
            </a:r>
          </a:p>
          <a:p>
            <a:r>
              <a:rPr lang="en-US" dirty="0"/>
              <a:t>If  LV squeeze is poor along with a plump IVC + B-lines, vasopressors are indicated</a:t>
            </a:r>
          </a:p>
        </p:txBody>
      </p:sp>
    </p:spTree>
    <p:extLst>
      <p:ext uri="{BB962C8B-B14F-4D97-AF65-F5344CB8AC3E}">
        <p14:creationId xmlns:p14="http://schemas.microsoft.com/office/powerpoint/2010/main" val="17376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733705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Final Thoughts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Clinging on to numbers can cloud our clinical judgement</a:t>
            </a:r>
          </a:p>
          <a:p>
            <a:r>
              <a:rPr lang="en-US" sz="2800" dirty="0"/>
              <a:t>Fluid responsiveness is dependent on both the LV &amp; RV being preload dependent, NOT just the LV alone</a:t>
            </a:r>
          </a:p>
          <a:p>
            <a:r>
              <a:rPr lang="en-US" sz="2800" dirty="0"/>
              <a:t>Rule out obstruction to venous return (Can the RV handle volume?)</a:t>
            </a:r>
          </a:p>
          <a:p>
            <a:r>
              <a:rPr lang="en-US" sz="2800" dirty="0"/>
              <a:t>Look for LV failure (Can the LV use volume?)</a:t>
            </a:r>
          </a:p>
          <a:p>
            <a:r>
              <a:rPr lang="en-US" sz="2800" dirty="0"/>
              <a:t>Correct vascular tone</a:t>
            </a:r>
          </a:p>
        </p:txBody>
      </p:sp>
    </p:spTree>
    <p:extLst>
      <p:ext uri="{BB962C8B-B14F-4D97-AF65-F5344CB8AC3E}">
        <p14:creationId xmlns:p14="http://schemas.microsoft.com/office/powerpoint/2010/main" val="15198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3600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RESOURCES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/>
              <a:t>EMRAP</a:t>
            </a:r>
          </a:p>
          <a:p>
            <a:pPr>
              <a:buFontTx/>
              <a:buChar char="-"/>
            </a:pPr>
            <a:r>
              <a:rPr lang="en-US" sz="2800" dirty="0"/>
              <a:t>EMCRIT</a:t>
            </a:r>
          </a:p>
          <a:p>
            <a:pPr>
              <a:buFontTx/>
              <a:buChar char="-"/>
            </a:pPr>
            <a:r>
              <a:rPr lang="en-US" sz="2800" dirty="0"/>
              <a:t>Pocket ICU</a:t>
            </a:r>
          </a:p>
          <a:p>
            <a:pPr>
              <a:buFontTx/>
              <a:buChar char="-"/>
            </a:pPr>
            <a:r>
              <a:rPr lang="en-US" sz="2800" dirty="0"/>
              <a:t>Rebel EM</a:t>
            </a:r>
          </a:p>
          <a:p>
            <a:pPr>
              <a:buFontTx/>
              <a:buChar char="-"/>
            </a:pPr>
            <a:r>
              <a:rPr lang="en-US" sz="2800" dirty="0"/>
              <a:t>LITFL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6" y="1713088"/>
            <a:ext cx="11461326" cy="430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05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B1E5-CD30-8AF6-2FE4-87D159B6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dirty="0"/>
              <a:t>From this to… The “Rivers” Protocol 2001</a:t>
            </a:r>
          </a:p>
        </p:txBody>
      </p:sp>
      <p:pic>
        <p:nvPicPr>
          <p:cNvPr id="3074" name="Picture 2" descr="Image result for niagara falls">
            <a:extLst>
              <a:ext uri="{FF2B5EF4-FFF2-40B4-BE49-F238E27FC236}">
                <a16:creationId xmlns:a16="http://schemas.microsoft.com/office/drawing/2014/main" id="{36029157-1597-FE61-EBD5-2C55A7BD4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/>
        </p:blipFill>
        <p:spPr bwMode="auto">
          <a:xfrm>
            <a:off x="1522414" y="1905000"/>
            <a:ext cx="9144000" cy="4267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C8C979-C6C9-6408-5649-145E71F2B6E5}"/>
              </a:ext>
            </a:extLst>
          </p:cNvPr>
          <p:cNvSpPr txBox="1"/>
          <p:nvPr/>
        </p:nvSpPr>
        <p:spPr>
          <a:xfrm>
            <a:off x="6932612" y="5181600"/>
            <a:ext cx="3505200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30 cc/kg in 1</a:t>
            </a:r>
            <a:r>
              <a:rPr lang="en-US" sz="3200" baseline="30000" dirty="0"/>
              <a:t>st</a:t>
            </a:r>
            <a:r>
              <a:rPr lang="en-US" sz="3200" dirty="0"/>
              <a:t> 3 </a:t>
            </a:r>
            <a:r>
              <a:rPr lang="en-US" sz="3200" dirty="0" err="1"/>
              <a:t>hrs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42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0EC2-D174-26D5-6304-5E45C8DC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Fluid Overload in patients with severe sepsis and septic shock with early goal-directed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2139-FB79-EC95-DD12-99DB124F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Published in Shock, 2015</a:t>
            </a:r>
          </a:p>
          <a:p>
            <a:r>
              <a:rPr lang="en-US" dirty="0"/>
              <a:t>405 patients</a:t>
            </a:r>
          </a:p>
          <a:p>
            <a:r>
              <a:rPr lang="en-US" dirty="0"/>
              <a:t>24 </a:t>
            </a:r>
            <a:r>
              <a:rPr lang="en-US" dirty="0" err="1"/>
              <a:t>hrs</a:t>
            </a:r>
            <a:r>
              <a:rPr lang="en-US" dirty="0"/>
              <a:t>, 67% had evidence of fluid overload</a:t>
            </a:r>
          </a:p>
          <a:p>
            <a:r>
              <a:rPr lang="en-US" dirty="0"/>
              <a:t>72 </a:t>
            </a:r>
            <a:r>
              <a:rPr lang="en-US" dirty="0" err="1"/>
              <a:t>hr</a:t>
            </a:r>
            <a:r>
              <a:rPr lang="en-US" dirty="0"/>
              <a:t>, 48% had evidence of fluid overload</a:t>
            </a:r>
          </a:p>
          <a:p>
            <a:r>
              <a:rPr lang="en-US" dirty="0"/>
              <a:t>Fluid overload was associated with increased hospital mortality</a:t>
            </a:r>
          </a:p>
          <a:p>
            <a:pPr lvl="1"/>
            <a:r>
              <a:rPr lang="en-US" dirty="0"/>
              <a:t>OR 1.92</a:t>
            </a:r>
          </a:p>
        </p:txBody>
      </p:sp>
    </p:spTree>
    <p:extLst>
      <p:ext uri="{BB962C8B-B14F-4D97-AF65-F5344CB8AC3E}">
        <p14:creationId xmlns:p14="http://schemas.microsoft.com/office/powerpoint/2010/main" val="5422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A03A-ACFB-EB89-651D-5FE95E15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CLASSIC: Liberal vs Restrictive Fluid Therapy in Septic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086D9-2CE4-D017-61BF-3C015B2B8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2022, International RCT</a:t>
            </a:r>
          </a:p>
          <a:p>
            <a:r>
              <a:rPr lang="en-US" dirty="0"/>
              <a:t>1554 pts</a:t>
            </a:r>
          </a:p>
          <a:p>
            <a:r>
              <a:rPr lang="en-US" b="0" i="0" dirty="0">
                <a:effectLst/>
                <a:latin typeface="Lato" panose="020F0502020204030203" pitchFamily="34" charset="0"/>
              </a:rPr>
              <a:t>In adult ICU patients with septic shock, IV fluid restriction did not result in fewer deaths at 90 days compared to standard IV fluid therapy. Restrictive 42.3% vs Standard 42.1%</a:t>
            </a:r>
          </a:p>
          <a:p>
            <a:endParaRPr lang="en-US" b="0" i="0" dirty="0">
              <a:effectLst/>
              <a:latin typeface="Lato" panose="020F0502020204030203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F0E4-90F9-0A02-066E-1E1C1ED6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CLOVERS: </a:t>
            </a:r>
            <a:r>
              <a:rPr lang="en-US" i="0" dirty="0">
                <a:effectLst/>
              </a:rPr>
              <a:t>Early Restrictive or Liberal Fluid Management for Sepsis-Induced Hypotension</a:t>
            </a:r>
            <a:br>
              <a:rPr lang="en-US" i="0" dirty="0">
                <a:effectLst/>
                <a:latin typeface="Lato" panose="020F050202020403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F3C7C-A9EE-9ECC-6748-DBB646613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NEJM 2023, multicenter RCT, 1563 pts</a:t>
            </a:r>
          </a:p>
          <a:p>
            <a:r>
              <a:rPr lang="en-US" b="0" i="0" dirty="0">
                <a:effectLst/>
                <a:latin typeface="Lato" panose="020F0502020204030203" pitchFamily="34" charset="0"/>
              </a:rPr>
              <a:t>Death before discharge home by day 90: 14.0% in restrictive group vs 14.9% in liberal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CD83E-87BE-0641-F83D-852F4377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is mixed and limited on fluid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35584-D2E6-8E0C-9A62-E4DBAE35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Our goal as ICU doctors should be assessing each patient’s fluid responsiveness and asking ourself:</a:t>
            </a:r>
          </a:p>
          <a:p>
            <a:pPr lvl="1"/>
            <a:r>
              <a:rPr lang="en-US" sz="3200" dirty="0"/>
              <a:t>More fluid?</a:t>
            </a:r>
          </a:p>
          <a:p>
            <a:pPr lvl="1"/>
            <a:r>
              <a:rPr lang="en-US" sz="3200" dirty="0"/>
              <a:t>Diuresis?</a:t>
            </a:r>
          </a:p>
          <a:p>
            <a:pPr lvl="1"/>
            <a:r>
              <a:rPr lang="en-US" sz="3200" dirty="0"/>
              <a:t>Pressors?</a:t>
            </a:r>
          </a:p>
          <a:p>
            <a:r>
              <a:rPr lang="en-US" sz="3200" dirty="0"/>
              <a:t>This requires a multimodal approach</a:t>
            </a:r>
          </a:p>
        </p:txBody>
      </p:sp>
    </p:spTree>
    <p:extLst>
      <p:ext uri="{BB962C8B-B14F-4D97-AF65-F5344CB8AC3E}">
        <p14:creationId xmlns:p14="http://schemas.microsoft.com/office/powerpoint/2010/main" val="1395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8367</TotalTime>
  <Words>2455</Words>
  <Application>Microsoft Office PowerPoint</Application>
  <PresentationFormat>Custom</PresentationFormat>
  <Paragraphs>256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BlinkMacSystemFont</vt:lpstr>
      <vt:lpstr>Consolas</vt:lpstr>
      <vt:lpstr>Corbel</vt:lpstr>
      <vt:lpstr>Lato</vt:lpstr>
      <vt:lpstr>Chalkboard 16x9</vt:lpstr>
      <vt:lpstr>Fluid Status Evaluation </vt:lpstr>
      <vt:lpstr>Fluid Management in Critical Illness is a Daily Challenge </vt:lpstr>
      <vt:lpstr>Causes of Fluid Overload in the ICU</vt:lpstr>
      <vt:lpstr>PowerPoint Presentation</vt:lpstr>
      <vt:lpstr>From this to… The “Rivers” Protocol 2001</vt:lpstr>
      <vt:lpstr>Fluid Overload in patients with severe sepsis and septic shock with early goal-directed therapy</vt:lpstr>
      <vt:lpstr>CLASSIC: Liberal vs Restrictive Fluid Therapy in Septic Shock</vt:lpstr>
      <vt:lpstr>CLOVERS: Early Restrictive or Liberal Fluid Management for Sepsis-Induced Hypotension </vt:lpstr>
      <vt:lpstr>The data is mixed and limited on fluid administration</vt:lpstr>
      <vt:lpstr>Evaluating Fluid Status</vt:lpstr>
      <vt:lpstr>Clinical Evaluation of Fluid Status</vt:lpstr>
      <vt:lpstr>Laboratory Evaluation of Fluid Status</vt:lpstr>
      <vt:lpstr>CXR Eval of Fluid Status</vt:lpstr>
      <vt:lpstr>Clinical Exam, labs, and CXR are widely considered UNRELIABLE</vt:lpstr>
      <vt:lpstr>  Patient has edema in the legs but has signs of poor perfusion and you’re wondering if these could use some volume or diuresis   So what’s the approach?</vt:lpstr>
      <vt:lpstr> Fluid Responsive Definition  AKA Where are they on the Frank-Starling Curve?</vt:lpstr>
      <vt:lpstr>Algorithm  </vt:lpstr>
      <vt:lpstr>Types of Fluid Responsiveness (FR) Test:</vt:lpstr>
      <vt:lpstr>Challenge: Passive Leg Raising  </vt:lpstr>
      <vt:lpstr>Challenge: Fluid Challenges</vt:lpstr>
      <vt:lpstr>Challenge: High PEEP Challenge</vt:lpstr>
      <vt:lpstr>Challenge: End Expiratory Occlusion (EEO)</vt:lpstr>
      <vt:lpstr>How do we assess our challenge maneuver– Need to measure Cardiac Output…</vt:lpstr>
      <vt:lpstr>Measurement: NICOM </vt:lpstr>
      <vt:lpstr>Measurement: EtCO2</vt:lpstr>
      <vt:lpstr>Measurement: Pulse Ox Waveform Analysis</vt:lpstr>
      <vt:lpstr>Measurement (Dyanmic): Pulse Pressure Variation (PPV)</vt:lpstr>
      <vt:lpstr>Measurement (Dyanmic): Pulse Contour Cardiac Output</vt:lpstr>
      <vt:lpstr>What about the RV? Can it handle our fluid challenge?</vt:lpstr>
      <vt:lpstr>Pulmonary Artery Catheter Pressures  Thermodilution CO/CI</vt:lpstr>
      <vt:lpstr>Pulmonary Artery Catheter Pressures  PAOP/PCWP    STATIC</vt:lpstr>
      <vt:lpstr>Pulmonary Artery Catheter Pressures  MIXED Venous O2 Sat (SvO2)   DYNAMIC</vt:lpstr>
      <vt:lpstr>CVP       STATIC</vt:lpstr>
      <vt:lpstr>Ultrasound Assessment IVC Size and Variation   DYNAMIC </vt:lpstr>
      <vt:lpstr>Ultrasound Assessment LV End Diastolic Area (LVEDA)  STATIC </vt:lpstr>
      <vt:lpstr>Ultrasound Assessment LVOT VTI      DYNAMIC </vt:lpstr>
      <vt:lpstr>Ultrasound Assessment Carotid VTI     DYNAMIC </vt:lpstr>
      <vt:lpstr>Ultrasound Assessment VeXUS Protocol    </vt:lpstr>
      <vt:lpstr>Other Ultrasound Assessments   </vt:lpstr>
      <vt:lpstr>PowerPoint Presentation</vt:lpstr>
      <vt:lpstr>Case: A 65-year-old woman presents with pneumonia. She is tachycardic (130-140 bpm) and hypotensive (SBP 80/40 mmHg) with an O2 sat of 88% on room air.</vt:lpstr>
      <vt:lpstr>Final Thoughts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VENTILATOR BASICS: NIPPV, HFNC, &amp; the Vent</dc:title>
  <dc:creator>Kimberly Pistell</dc:creator>
  <cp:lastModifiedBy>Logan Caldwell</cp:lastModifiedBy>
  <cp:revision>16</cp:revision>
  <dcterms:created xsi:type="dcterms:W3CDTF">2023-03-22T19:10:01Z</dcterms:created>
  <dcterms:modified xsi:type="dcterms:W3CDTF">2023-04-23T16:10:05Z</dcterms:modified>
</cp:coreProperties>
</file>