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57" r:id="rId3"/>
    <p:sldId id="259" r:id="rId4"/>
    <p:sldId id="258" r:id="rId5"/>
    <p:sldId id="260" r:id="rId6"/>
    <p:sldId id="262" r:id="rId7"/>
    <p:sldId id="261" r:id="rId8"/>
    <p:sldId id="263" r:id="rId9"/>
    <p:sldId id="293" r:id="rId10"/>
    <p:sldId id="294" r:id="rId11"/>
    <p:sldId id="295" r:id="rId12"/>
    <p:sldId id="296" r:id="rId13"/>
    <p:sldId id="297" r:id="rId14"/>
    <p:sldId id="298" r:id="rId15"/>
    <p:sldId id="299" r:id="rId16"/>
    <p:sldId id="292" r:id="rId17"/>
    <p:sldId id="300" r:id="rId18"/>
    <p:sldId id="301" r:id="rId19"/>
    <p:sldId id="290" r:id="rId2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23" autoAdjust="0"/>
    <p:restoredTop sz="78563" autoAdjust="0"/>
  </p:normalViewPr>
  <p:slideViewPr>
    <p:cSldViewPr>
      <p:cViewPr varScale="1">
        <p:scale>
          <a:sx n="89" d="100"/>
          <a:sy n="89" d="100"/>
        </p:scale>
        <p:origin x="1806" y="96"/>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21-Jun-23</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21-Jun-23</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working in the Chesapeake ICU when you are notified regarding a new admission to the ICU. 85-year-old female presents to ED via EMS with a complaint of altered mental status. She’s coming from an extended care facility, where she had not been acting like herself per facility staff. She has a stack of paperwork at bedside, and you notice the patient is altered and unable to provide any further history. You dig a little in the paperwork and note a history of dementia as well as a long list of other medical problems.</a:t>
            </a:r>
            <a:r>
              <a:rPr lang="en-US" baseline="0" dirty="0"/>
              <a:t> Then you</a:t>
            </a:r>
            <a:r>
              <a:rPr lang="en-US" dirty="0"/>
              <a:t> notice she has no known advanced directive, and see that her daughter lives out of state but is available via phone. Have you been here? Seen this patient? </a:t>
            </a:r>
          </a:p>
        </p:txBody>
      </p:sp>
      <p:sp>
        <p:nvSpPr>
          <p:cNvPr id="4" name="Slide Number Placeholder 3"/>
          <p:cNvSpPr>
            <a:spLocks noGrp="1"/>
          </p:cNvSpPr>
          <p:nvPr>
            <p:ph type="sldNum" sz="quarter" idx="5"/>
          </p:nvPr>
        </p:nvSpPr>
        <p:spPr/>
        <p:txBody>
          <a:bodyPr/>
          <a:lstStyle/>
          <a:p>
            <a:fld id="{01F2A70B-78F2-4DCF-B53B-C990D2FAFB8A}" type="slidenum">
              <a:rPr lang="en-US" smtClean="0"/>
              <a:t>2</a:t>
            </a:fld>
            <a:endParaRPr lang="en-US" dirty="0"/>
          </a:p>
        </p:txBody>
      </p:sp>
    </p:spTree>
    <p:extLst>
      <p:ext uri="{BB962C8B-B14F-4D97-AF65-F5344CB8AC3E}">
        <p14:creationId xmlns:p14="http://schemas.microsoft.com/office/powerpoint/2010/main" val="2284837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need to know  what this patent can do at baseline so that you can predict what is going to be the best possible functional outcome for your patient. If you ask them “what is your mom’s baseline function?” no one is going to answer that helpfully, so you often have to ask probing questions. Is this a fully functional person who is walking around independently and driving a car or like a mild to moderate disability where he/she may need help going to the bathroom/feeding or does this patient already have severe dementia where there is already little to no function. So try “what type of activities was your mother doing day to day before this started”. </a:t>
            </a:r>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11</a:t>
            </a:fld>
            <a:endParaRPr lang="en-US" dirty="0"/>
          </a:p>
        </p:txBody>
      </p:sp>
    </p:spTree>
    <p:extLst>
      <p:ext uri="{BB962C8B-B14F-4D97-AF65-F5344CB8AC3E}">
        <p14:creationId xmlns:p14="http://schemas.microsoft.com/office/powerpoint/2010/main" val="2000998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a:t>This is the piece that is generally completely missing in most code status conversations. Investigate patient’s values and goals of care: tell me what matters to you as you think about your health and the future, tell me what you are hoping for with your medical care. </a:t>
            </a:r>
            <a:r>
              <a:rPr lang="en-US" dirty="0"/>
              <a:t>Sometimes this is very clear. You ask something and get a very</a:t>
            </a:r>
            <a:r>
              <a:rPr lang="en-US" baseline="0" dirty="0"/>
              <a:t> specific answer: “well my mom was already mostly wheelchair to bed bound and she already couldn’t smoke anymore because she was too tired to light a cigarette and she often said if I ever got any worse, I’d rather die.” But rarely to patients or surrogate decision makers offer that much information and Lots of times we just here “well she would want everything done” and you have to probe using the following questions. </a:t>
            </a:r>
            <a:r>
              <a:rPr lang="en-US" dirty="0"/>
              <a:t>These questions are in series with 05 being the hardest. If you don’t get anything from</a:t>
            </a:r>
            <a:r>
              <a:rPr lang="en-US" baseline="0" dirty="0"/>
              <a:t> the surrogate you need to ask progressively harder and more detailed questions. The questions are the tools and you can tailor them depending on how the patient/surrogate responds. Consider asking specific questions about intubation like “would your mother be ok if she was to become ventilator dependent.”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baseline="0" dirty="0">
              <a:effectLst/>
              <a:latin typeface="Lato" panose="020F050202020403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Lato" panose="020F0502020204030203" pitchFamily="34" charset="0"/>
                <a:ea typeface="Calibri" panose="020F0502020204030204" pitchFamily="34" charset="0"/>
                <a:cs typeface="Times New Roman" panose="02020603050405020304" pitchFamily="18" charset="0"/>
              </a:rPr>
              <a:t>I want to be sure you get the care that helps achieve your goals. It’s helpful to know in advance whether you would or wouldn’t want certain medical treatments. For example, some people wouldn’t want a feeding tube or a machine that breathes for them, even it if might be temporary; other people would want those treatments. Sometimes those treatments have a good chance of working to keep a person alive, and sometimes they don’t. Have you thought about these kinds of medical treatments?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1F2A70B-78F2-4DCF-B53B-C990D2FAFB8A}" type="slidenum">
              <a:rPr lang="en-US" smtClean="0"/>
              <a:t>12</a:t>
            </a:fld>
            <a:endParaRPr lang="en-US" dirty="0"/>
          </a:p>
        </p:txBody>
      </p:sp>
    </p:spTree>
    <p:extLst>
      <p:ext uri="{BB962C8B-B14F-4D97-AF65-F5344CB8AC3E}">
        <p14:creationId xmlns:p14="http://schemas.microsoft.com/office/powerpoint/2010/main" val="44852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aseline="0" dirty="0"/>
              <a:t>Ask. Tell. Ask.</a:t>
            </a:r>
          </a:p>
          <a:p>
            <a:pPr marL="0" lvl="0" indent="0" algn="l" rtl="0">
              <a:spcBef>
                <a:spcPts val="0"/>
              </a:spcBef>
              <a:spcAft>
                <a:spcPts val="0"/>
              </a:spcAft>
              <a:buNone/>
            </a:pPr>
            <a:r>
              <a:rPr lang="en-US" baseline="0" dirty="0"/>
              <a:t>This helps the patient or the surrogate feel heard and again, is an alignment tool. This is KEY. Emphasizes to the patient/surrogate that you are on their team and allows you to reframe how things are going</a:t>
            </a:r>
          </a:p>
        </p:txBody>
      </p:sp>
      <p:sp>
        <p:nvSpPr>
          <p:cNvPr id="4" name="Slide Number Placeholder 3"/>
          <p:cNvSpPr>
            <a:spLocks noGrp="1"/>
          </p:cNvSpPr>
          <p:nvPr>
            <p:ph type="sldNum" sz="quarter" idx="5"/>
          </p:nvPr>
        </p:nvSpPr>
        <p:spPr/>
        <p:txBody>
          <a:bodyPr/>
          <a:lstStyle/>
          <a:p>
            <a:fld id="{01F2A70B-78F2-4DCF-B53B-C990D2FAFB8A}" type="slidenum">
              <a:rPr lang="en-US" smtClean="0"/>
              <a:t>13</a:t>
            </a:fld>
            <a:endParaRPr lang="en-US" dirty="0"/>
          </a:p>
        </p:txBody>
      </p:sp>
    </p:spTree>
    <p:extLst>
      <p:ext uri="{BB962C8B-B14F-4D97-AF65-F5344CB8AC3E}">
        <p14:creationId xmlns:p14="http://schemas.microsoft.com/office/powerpoint/2010/main" val="3844763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Again this is a critical step that is missing from our training in code convos. We are taught to offer “hey do</a:t>
            </a:r>
            <a:r>
              <a:rPr lang="en-US" baseline="0" dirty="0"/>
              <a:t> you want A or do you want B” and “do you want intubation or do you want no intubation”.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Example: patient doing poorly at home. Multiple recent hospitalizations, increasing home O2 and decreased independence. What they fear most is not being able to return home after a hospitalization presenting in severe respiratory failure from COVID</a:t>
            </a:r>
          </a:p>
          <a:p>
            <a:pPr marL="0" lvl="0" indent="0" algn="l" rtl="0">
              <a:spcBef>
                <a:spcPts val="0"/>
              </a:spcBef>
              <a:spcAft>
                <a:spcPts val="0"/>
              </a:spcAft>
              <a:buNone/>
            </a:pPr>
            <a:r>
              <a:rPr lang="en-US" baseline="0" dirty="0"/>
              <a:t>‘Given how severe her COVID infection is and what I learned about her, I recommend focusing our treatment on assuring her comfort and avoid treatments that might not live the life she wants. For her this means intensive treatments to help treat her SOB and allow her to have a natural death without placing a breathing tube or using a ventilator.”</a:t>
            </a:r>
          </a:p>
        </p:txBody>
      </p:sp>
      <p:sp>
        <p:nvSpPr>
          <p:cNvPr id="4" name="Slide Number Placeholder 3"/>
          <p:cNvSpPr>
            <a:spLocks noGrp="1"/>
          </p:cNvSpPr>
          <p:nvPr>
            <p:ph type="sldNum" sz="quarter" idx="5"/>
          </p:nvPr>
        </p:nvSpPr>
        <p:spPr/>
        <p:txBody>
          <a:bodyPr/>
          <a:lstStyle/>
          <a:p>
            <a:fld id="{01F2A70B-78F2-4DCF-B53B-C990D2FAFB8A}" type="slidenum">
              <a:rPr lang="en-US" smtClean="0"/>
              <a:t>14</a:t>
            </a:fld>
            <a:endParaRPr lang="en-US" dirty="0"/>
          </a:p>
        </p:txBody>
      </p:sp>
    </p:spTree>
    <p:extLst>
      <p:ext uri="{BB962C8B-B14F-4D97-AF65-F5344CB8AC3E}">
        <p14:creationId xmlns:p14="http://schemas.microsoft.com/office/powerpoint/2010/main" val="413617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time limited trial statement if that patient or surrogate does wish</a:t>
            </a:r>
            <a:r>
              <a:rPr lang="en-US" baseline="0" dirty="0"/>
              <a:t> does pursue curative measures. This is a last attempt to align with the medical judgment of the surrogate or patient and a way that you can set our colleagues up for future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Thank you for taking the time to have this important conversation with me.</a:t>
            </a:r>
          </a:p>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15</a:t>
            </a:fld>
            <a:endParaRPr lang="en-US" dirty="0"/>
          </a:p>
        </p:txBody>
      </p:sp>
    </p:spTree>
    <p:extLst>
      <p:ext uri="{BB962C8B-B14F-4D97-AF65-F5344CB8AC3E}">
        <p14:creationId xmlns:p14="http://schemas.microsoft.com/office/powerpoint/2010/main" val="2646076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a:t>
            </a:r>
            <a:r>
              <a:rPr lang="en-US" sz="1200" kern="1200" dirty="0">
                <a:solidFill>
                  <a:schemeClr val="dk1"/>
                </a:solidFill>
                <a:effectLst/>
                <a:latin typeface="+mn-lt"/>
                <a:ea typeface="+mn-ea"/>
                <a:cs typeface="+mn-cs"/>
              </a:rPr>
              <a:t>Understand the patient’s perception of the problem.</a:t>
            </a:r>
          </a:p>
          <a:p>
            <a:r>
              <a:rPr lang="en-US" sz="1200" kern="1200" dirty="0">
                <a:solidFill>
                  <a:schemeClr val="dk1"/>
                </a:solidFill>
                <a:effectLst/>
                <a:latin typeface="+mn-lt"/>
                <a:ea typeface="+mn-ea"/>
                <a:cs typeface="+mn-cs"/>
              </a:rPr>
              <a:t>Cause: This gets at the patient’s beliefs regarding the source of the problem. Treatment must be appropriate to the cause, or people will not perceive themselves as cured.</a:t>
            </a:r>
          </a:p>
          <a:p>
            <a:r>
              <a:rPr lang="en-US" sz="1200" kern="1200" dirty="0">
                <a:solidFill>
                  <a:schemeClr val="dk1"/>
                </a:solidFill>
                <a:effectLst/>
                <a:latin typeface="+mn-lt"/>
                <a:ea typeface="+mn-ea"/>
                <a:cs typeface="+mn-cs"/>
              </a:rPr>
              <a:t>Concerns: It is important to understand the patient’s perception of the course of the illness and the fears they may have about it so you can address their concerns and correct any misconceptions. Also, it is important to know a patient’s concerns in order to avoid problems of nonadherence, because some patients may have misplaced concerns based upon their own or others’ past experience.</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Example: Jorge Valdez, a middle-aged Latino patient, presented with poorly managed diabetes. When Dr. </a:t>
            </a:r>
            <a:r>
              <a:rPr lang="en-US" sz="1200" kern="1200" dirty="0" err="1">
                <a:solidFill>
                  <a:schemeClr val="dk1"/>
                </a:solidFill>
                <a:effectLst/>
                <a:latin typeface="+mn-lt"/>
                <a:ea typeface="+mn-ea"/>
                <a:cs typeface="+mn-cs"/>
              </a:rPr>
              <a:t>Alegra</a:t>
            </a:r>
            <a:r>
              <a:rPr lang="en-US" sz="1200" kern="1200" dirty="0">
                <a:solidFill>
                  <a:schemeClr val="dk1"/>
                </a:solidFill>
                <a:effectLst/>
                <a:latin typeface="+mn-lt"/>
                <a:ea typeface="+mn-ea"/>
                <a:cs typeface="+mn-cs"/>
              </a:rPr>
              <a:t>, his physician, told him he might have to start taking insulin, he became upset and kept repeating, “no insulin, no insulin.” Not until Dr. </a:t>
            </a:r>
            <a:r>
              <a:rPr lang="en-US" sz="1200" kern="1200" dirty="0" err="1">
                <a:solidFill>
                  <a:schemeClr val="dk1"/>
                </a:solidFill>
                <a:effectLst/>
                <a:latin typeface="+mn-lt"/>
                <a:ea typeface="+mn-ea"/>
                <a:cs typeface="+mn-cs"/>
              </a:rPr>
              <a:t>Alegra</a:t>
            </a:r>
            <a:r>
              <a:rPr lang="en-US" sz="1200" kern="1200" dirty="0">
                <a:solidFill>
                  <a:schemeClr val="dk1"/>
                </a:solidFill>
                <a:effectLst/>
                <a:latin typeface="+mn-lt"/>
                <a:ea typeface="+mn-ea"/>
                <a:cs typeface="+mn-cs"/>
              </a:rPr>
              <a:t> asked MR. Valdez what concerns he had about insulin did he tell her that both is mother and uncle had gone blind after starting insulin. He made the logical – though incorrect – assumption that insulin caused blindness. In this cause, the patient expressed his fears and because the physician was competent enough to pick up on them and explore them, she was able to allay them. In many cases, however, unless the physician specifically asks about concerns, patients will say nothing and simply not adhere to treatment. By asking, the provider can correct any misconceptions that can interfere with treatment.</a:t>
            </a:r>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17</a:t>
            </a:fld>
            <a:endParaRPr lang="en-US" dirty="0"/>
          </a:p>
        </p:txBody>
      </p:sp>
    </p:spTree>
    <p:extLst>
      <p:ext uri="{BB962C8B-B14F-4D97-AF65-F5344CB8AC3E}">
        <p14:creationId xmlns:p14="http://schemas.microsoft.com/office/powerpoint/2010/main" val="199085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yriad-pro"/>
              </a:rPr>
              <a:t>Both palliative and hospice car are team-based, individualized medical care plus emotional, psychosocial, and spiritual care. This team typically is made up of professionals including, using hospice as the example, a physician, nurse, social worker, allied therapists, counselors, home health aides, spiritual and grief support and trained volunteers. </a:t>
            </a:r>
            <a:r>
              <a:rPr lang="en-US" b="0" i="0" dirty="0">
                <a:solidFill>
                  <a:srgbClr val="484847"/>
                </a:solidFill>
                <a:effectLst/>
                <a:latin typeface="Open Sans" panose="020B0606030504020204" pitchFamily="34" charset="0"/>
              </a:rPr>
              <a:t>While the objective of both hospice and palliative care is pain and symptom relief, the prognosis and goals of care tend to be different. Hospice is comfort care without curative intent; the patient no longer has curative options or has chosen not to pursue treatment because the side effects outweigh the benefits. Palliative care is comfort care with or without curative intent.</a:t>
            </a:r>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18</a:t>
            </a:fld>
            <a:endParaRPr lang="en-US" dirty="0"/>
          </a:p>
        </p:txBody>
      </p:sp>
    </p:spTree>
    <p:extLst>
      <p:ext uri="{BB962C8B-B14F-4D97-AF65-F5344CB8AC3E}">
        <p14:creationId xmlns:p14="http://schemas.microsoft.com/office/powerpoint/2010/main" val="3464255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b555a85e8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b555a85e8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medicine, sometimes</a:t>
            </a:r>
            <a:r>
              <a:rPr lang="en-US" baseline="0" dirty="0"/>
              <a:t> you have these moments where you are like “yes I totally saved a life today” and other times you have these moments where you look up that patient who now has a trach and peg awaiting bed placement at an LTAC and pause to think if what you did is exactly what that patient would have wanted.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presentation is designed to help you know what to do in these difficult situations, as well as to dive a little further into the understanding of palliative medicine.</a:t>
            </a:r>
          </a:p>
        </p:txBody>
      </p:sp>
      <p:sp>
        <p:nvSpPr>
          <p:cNvPr id="4" name="Slide Number Placeholder 3"/>
          <p:cNvSpPr>
            <a:spLocks noGrp="1"/>
          </p:cNvSpPr>
          <p:nvPr>
            <p:ph type="sldNum" sz="quarter" idx="5"/>
          </p:nvPr>
        </p:nvSpPr>
        <p:spPr/>
        <p:txBody>
          <a:bodyPr/>
          <a:lstStyle/>
          <a:p>
            <a:fld id="{01F2A70B-78F2-4DCF-B53B-C990D2FAFB8A}" type="slidenum">
              <a:rPr lang="en-US" smtClean="0"/>
              <a:t>3</a:t>
            </a:fld>
            <a:endParaRPr lang="en-US" dirty="0"/>
          </a:p>
        </p:txBody>
      </p:sp>
    </p:spTree>
    <p:extLst>
      <p:ext uri="{BB962C8B-B14F-4D97-AF65-F5344CB8AC3E}">
        <p14:creationId xmlns:p14="http://schemas.microsoft.com/office/powerpoint/2010/main" val="3567650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Physicians </a:t>
            </a:r>
            <a:r>
              <a:rPr lang="en-US" dirty="0"/>
              <a:t>are tasked with completing the hardest conversations in medicine – helping patients determine their goals-of-care and making rapid decisions regarding the use of life-sustaining therapies. We are responsible for setting the trajectory of hospitalization for seriously ill,</a:t>
            </a:r>
            <a:r>
              <a:rPr lang="en-US" baseline="0" dirty="0"/>
              <a:t> many of whom arrive to the ED without advanced directives. </a:t>
            </a:r>
            <a:r>
              <a:rPr lang="en-US" dirty="0"/>
              <a:t>The importance of this task has been amplified during the COVID-19 pandemic. More than 70% of older adults prefer quality of life rather than life extension. Furthermore, ≥ 60% of older adults consider “cannot get out of bed” or “rely on breathing machine to live” as equal to or “worse than death”[6].</a:t>
            </a:r>
          </a:p>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4</a:t>
            </a:fld>
            <a:endParaRPr lang="en-US" dirty="0"/>
          </a:p>
        </p:txBody>
      </p:sp>
    </p:spTree>
    <p:extLst>
      <p:ext uri="{BB962C8B-B14F-4D97-AF65-F5344CB8AC3E}">
        <p14:creationId xmlns:p14="http://schemas.microsoft.com/office/powerpoint/2010/main" val="299986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 want you to think of talking about code status with patients and families as a procedure with indications, contraindications, and even complications. </a:t>
            </a:r>
            <a:r>
              <a:rPr lang="en-US" dirty="0"/>
              <a:t>This guide was developed based on best communication practices in the palliative medicine literature and refined by a panel of experts in serious illness communication and emergency medicine. It was further adapted by emergency physicians specifically for code status decision-making, and I have further modified it to fit in the ICU.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Focus the conversation on ascertaining the patient’s baseline function and desired outcome rather than wishes around a particular procedure (e.g., intubation). Through an organized series of steps and suggested phrases (outlined in the chart below), the rapid code status conversation guide allows physicians to succinctly obtain patient’s baseline function and outcomes that patient may consider acceptable for living in the time-pressured settings and make recommendations around intensive care focus on recovering from respiratory failure (i.e., intubation) or focused on patient comfort (i.e., no intubation). </a:t>
            </a:r>
          </a:p>
        </p:txBody>
      </p:sp>
      <p:sp>
        <p:nvSpPr>
          <p:cNvPr id="4" name="Slide Number Placeholder 3"/>
          <p:cNvSpPr>
            <a:spLocks noGrp="1"/>
          </p:cNvSpPr>
          <p:nvPr>
            <p:ph type="sldNum" sz="quarter" idx="5"/>
          </p:nvPr>
        </p:nvSpPr>
        <p:spPr/>
        <p:txBody>
          <a:bodyPr/>
          <a:lstStyle/>
          <a:p>
            <a:fld id="{01F2A70B-78F2-4DCF-B53B-C990D2FAFB8A}" type="slidenum">
              <a:rPr lang="en-US" smtClean="0"/>
              <a:t>5</a:t>
            </a:fld>
            <a:endParaRPr lang="en-US" dirty="0"/>
          </a:p>
        </p:txBody>
      </p:sp>
    </p:spTree>
    <p:extLst>
      <p:ext uri="{BB962C8B-B14F-4D97-AF65-F5344CB8AC3E}">
        <p14:creationId xmlns:p14="http://schemas.microsoft.com/office/powerpoint/2010/main" val="236669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your patient has capacity to make decisions about life-sustaining treatments. If decision making capacity is in question, assess whether the patient can do ALL of these (see above). If not, discuss with their authorized surrogate. </a:t>
            </a:r>
          </a:p>
        </p:txBody>
      </p:sp>
      <p:sp>
        <p:nvSpPr>
          <p:cNvPr id="4" name="Slide Number Placeholder 3"/>
          <p:cNvSpPr>
            <a:spLocks noGrp="1"/>
          </p:cNvSpPr>
          <p:nvPr>
            <p:ph type="sldNum" sz="quarter" idx="5"/>
          </p:nvPr>
        </p:nvSpPr>
        <p:spPr/>
        <p:txBody>
          <a:bodyPr/>
          <a:lstStyle/>
          <a:p>
            <a:fld id="{01F2A70B-78F2-4DCF-B53B-C990D2FAFB8A}" type="slidenum">
              <a:rPr lang="en-US" smtClean="0"/>
              <a:t>6</a:t>
            </a:fld>
            <a:endParaRPr lang="en-US" dirty="0"/>
          </a:p>
        </p:txBody>
      </p:sp>
    </p:spTree>
    <p:extLst>
      <p:ext uri="{BB962C8B-B14F-4D97-AF65-F5344CB8AC3E}">
        <p14:creationId xmlns:p14="http://schemas.microsoft.com/office/powerpoint/2010/main" val="3844718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1000 foot view, we are now going to break it down</a:t>
            </a:r>
          </a:p>
        </p:txBody>
      </p:sp>
      <p:sp>
        <p:nvSpPr>
          <p:cNvPr id="4" name="Slide Number Placeholder 3"/>
          <p:cNvSpPr>
            <a:spLocks noGrp="1"/>
          </p:cNvSpPr>
          <p:nvPr>
            <p:ph type="sldNum" sz="quarter" idx="5"/>
          </p:nvPr>
        </p:nvSpPr>
        <p:spPr/>
        <p:txBody>
          <a:bodyPr/>
          <a:lstStyle/>
          <a:p>
            <a:fld id="{01F2A70B-78F2-4DCF-B53B-C990D2FAFB8A}" type="slidenum">
              <a:rPr lang="en-US" smtClean="0"/>
              <a:t>7</a:t>
            </a:fld>
            <a:endParaRPr lang="en-US" dirty="0"/>
          </a:p>
        </p:txBody>
      </p:sp>
    </p:spTree>
    <p:extLst>
      <p:ext uri="{BB962C8B-B14F-4D97-AF65-F5344CB8AC3E}">
        <p14:creationId xmlns:p14="http://schemas.microsoft.com/office/powerpoint/2010/main" val="1047284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By learning what they know it</a:t>
            </a:r>
            <a:r>
              <a:rPr lang="en-US" baseline="0" dirty="0"/>
              <a:t> allows them to express their anxiety or fears. Also find out potentially valuable info that you can use in your conversation. Allow them to open up with whatever is filling up their mind. By giving the patient or family member an emotional space early in the conversation it will help you better understand where they are coming from and tailor you later questions and recommendations around his/her fear/anxiety. Allow for the diuresis of emotion because if later, information becomes higher, it will affect your ability to exchange information</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Conversations have 2 effects: the first to share information and the second is an exchange of emotion. This point really aims to satisfy the latter.</a:t>
            </a:r>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8</a:t>
            </a:fld>
            <a:endParaRPr lang="en-US" dirty="0"/>
          </a:p>
        </p:txBody>
      </p:sp>
    </p:spTree>
    <p:extLst>
      <p:ext uri="{BB962C8B-B14F-4D97-AF65-F5344CB8AC3E}">
        <p14:creationId xmlns:p14="http://schemas.microsoft.com/office/powerpoint/2010/main" val="4139714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the person Is not sad, angry, upset, stunned, you probably did not effectively communicate your bad news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you get a medical question in response, respond directly to the emotion with something like “I cannot image how scared this must make you feel”. Avoid getting swamped in the medical details so you can have this convo about function and values</a:t>
            </a:r>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9</a:t>
            </a:fld>
            <a:endParaRPr lang="en-US" dirty="0"/>
          </a:p>
        </p:txBody>
      </p:sp>
    </p:spTree>
    <p:extLst>
      <p:ext uri="{BB962C8B-B14F-4D97-AF65-F5344CB8AC3E}">
        <p14:creationId xmlns:p14="http://schemas.microsoft.com/office/powerpoint/2010/main" val="256972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and the patient or surrogate decision maker</a:t>
            </a:r>
            <a:r>
              <a:rPr lang="en-US" baseline="0" dirty="0"/>
              <a:t> are not on the same page about wanting to help the patient, you will never get to a point of constructive decision making. </a:t>
            </a:r>
            <a:r>
              <a:rPr lang="en-US" dirty="0"/>
              <a:t>So that you and the surrogate are working</a:t>
            </a:r>
            <a:r>
              <a:rPr lang="en-US" baseline="0" dirty="0"/>
              <a:t> together to make this decision, there are a few statements you can use. You are putting yourself on the same side as them instead of putting yourself in a confrontational relationship with them where you are asking for something that they feel they have to resist to get the best care for their loved one.</a:t>
            </a:r>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10</a:t>
            </a:fld>
            <a:endParaRPr lang="en-US" dirty="0"/>
          </a:p>
        </p:txBody>
      </p:sp>
    </p:spTree>
    <p:extLst>
      <p:ext uri="{BB962C8B-B14F-4D97-AF65-F5344CB8AC3E}">
        <p14:creationId xmlns:p14="http://schemas.microsoft.com/office/powerpoint/2010/main" val="86290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21-Jun-23</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21-Jun-23</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1190090" y="1558167"/>
            <a:ext cx="9594301" cy="3542400"/>
          </a:xfrm>
          <a:prstGeom prst="rect">
            <a:avLst/>
          </a:prstGeom>
        </p:spPr>
        <p:txBody>
          <a:bodyPr spcFirstLastPara="1" wrap="square" lIns="91425" tIns="91425" rIns="91425" bIns="91425" anchor="t" anchorCtr="0">
            <a:noAutofit/>
          </a:bodyPr>
          <a:lstStyle>
            <a:lvl1pPr marL="609448" lvl="0" indent="-389369" rtl="0">
              <a:lnSpc>
                <a:spcPct val="200000"/>
              </a:lnSpc>
              <a:spcBef>
                <a:spcPts val="0"/>
              </a:spcBef>
              <a:spcAft>
                <a:spcPts val="0"/>
              </a:spcAft>
              <a:buSzPts val="1000"/>
              <a:buFont typeface="Pompiere"/>
              <a:buChar char="●"/>
              <a:defRPr sz="1600"/>
            </a:lvl1pPr>
            <a:lvl2pPr marL="1218895" lvl="1" indent="-389369" rtl="0">
              <a:spcBef>
                <a:spcPts val="2133"/>
              </a:spcBef>
              <a:spcAft>
                <a:spcPts val="0"/>
              </a:spcAft>
              <a:buClr>
                <a:srgbClr val="434343"/>
              </a:buClr>
              <a:buSzPts val="1000"/>
              <a:buFont typeface="Roboto Condensed Light"/>
              <a:buChar char="○"/>
              <a:defRPr sz="1333"/>
            </a:lvl2pPr>
            <a:lvl3pPr marL="1828343" lvl="2" indent="-389369" rtl="0">
              <a:spcBef>
                <a:spcPts val="2133"/>
              </a:spcBef>
              <a:spcAft>
                <a:spcPts val="0"/>
              </a:spcAft>
              <a:buClr>
                <a:srgbClr val="434343"/>
              </a:buClr>
              <a:buSzPts val="1000"/>
              <a:buFont typeface="Roboto Condensed Light"/>
              <a:buChar char="■"/>
              <a:defRPr sz="1333"/>
            </a:lvl3pPr>
            <a:lvl4pPr marL="2437790" lvl="3" indent="-389369" rtl="0">
              <a:spcBef>
                <a:spcPts val="2133"/>
              </a:spcBef>
              <a:spcAft>
                <a:spcPts val="0"/>
              </a:spcAft>
              <a:buClr>
                <a:srgbClr val="434343"/>
              </a:buClr>
              <a:buSzPts val="1000"/>
              <a:buFont typeface="Roboto Condensed Light"/>
              <a:buChar char="●"/>
              <a:defRPr sz="1333"/>
            </a:lvl4pPr>
            <a:lvl5pPr marL="3047238" lvl="4" indent="-389369" rtl="0">
              <a:spcBef>
                <a:spcPts val="2133"/>
              </a:spcBef>
              <a:spcAft>
                <a:spcPts val="0"/>
              </a:spcAft>
              <a:buClr>
                <a:srgbClr val="434343"/>
              </a:buClr>
              <a:buSzPts val="1000"/>
              <a:buFont typeface="Roboto Condensed Light"/>
              <a:buChar char="○"/>
              <a:defRPr sz="1333"/>
            </a:lvl5pPr>
            <a:lvl6pPr marL="3656686" lvl="5" indent="-389369" rtl="0">
              <a:spcBef>
                <a:spcPts val="2133"/>
              </a:spcBef>
              <a:spcAft>
                <a:spcPts val="0"/>
              </a:spcAft>
              <a:buClr>
                <a:srgbClr val="434343"/>
              </a:buClr>
              <a:buSzPts val="1000"/>
              <a:buFont typeface="Roboto Condensed Light"/>
              <a:buChar char="■"/>
              <a:defRPr sz="1333"/>
            </a:lvl6pPr>
            <a:lvl7pPr marL="4266133" lvl="6" indent="-389369" rtl="0">
              <a:spcBef>
                <a:spcPts val="2133"/>
              </a:spcBef>
              <a:spcAft>
                <a:spcPts val="0"/>
              </a:spcAft>
              <a:buClr>
                <a:srgbClr val="434343"/>
              </a:buClr>
              <a:buSzPts val="1000"/>
              <a:buFont typeface="Roboto Condensed Light"/>
              <a:buChar char="●"/>
              <a:defRPr sz="1333"/>
            </a:lvl7pPr>
            <a:lvl8pPr marL="4875581" lvl="7" indent="-389369" rtl="0">
              <a:spcBef>
                <a:spcPts val="2133"/>
              </a:spcBef>
              <a:spcAft>
                <a:spcPts val="0"/>
              </a:spcAft>
              <a:buClr>
                <a:srgbClr val="434343"/>
              </a:buClr>
              <a:buSzPts val="1000"/>
              <a:buFont typeface="Roboto Condensed Light"/>
              <a:buChar char="○"/>
              <a:defRPr sz="1333"/>
            </a:lvl8pPr>
            <a:lvl9pPr marL="5485028" lvl="8" indent="-389369" rtl="0">
              <a:spcBef>
                <a:spcPts val="2133"/>
              </a:spcBef>
              <a:spcAft>
                <a:spcPts val="2133"/>
              </a:spcAft>
              <a:buClr>
                <a:srgbClr val="434343"/>
              </a:buClr>
              <a:buSzPts val="1000"/>
              <a:buFont typeface="Roboto Condensed Light"/>
              <a:buChar char="■"/>
              <a:defRPr sz="1333"/>
            </a:lvl9pPr>
          </a:lstStyle>
          <a:p>
            <a:endParaRPr/>
          </a:p>
        </p:txBody>
      </p:sp>
      <p:sp>
        <p:nvSpPr>
          <p:cNvPr id="29" name="Google Shape;29;p4"/>
          <p:cNvSpPr txBox="1">
            <a:spLocks noGrp="1"/>
          </p:cNvSpPr>
          <p:nvPr>
            <p:ph type="title"/>
          </p:nvPr>
        </p:nvSpPr>
        <p:spPr>
          <a:xfrm>
            <a:off x="959750" y="720000"/>
            <a:ext cx="10269325" cy="4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63267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21-Jun-23</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21-Jun-23</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AFE8FB1-0A7A-443E-AAF7-31D4FA1AA312}" type="datetimeFigureOut">
              <a:rPr lang="en-US"/>
              <a:t>21-Jun-23</a:t>
            </a:fld>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9AFE8FB1-0A7A-443E-AAF7-31D4FA1AA312}" type="datetimeFigureOut">
              <a:rPr lang="en-US"/>
              <a:t>21-Jun-23</a:t>
            </a:fld>
            <a:endParaRPr dirty="0"/>
          </a:p>
        </p:txBody>
      </p:sp>
      <p:sp>
        <p:nvSpPr>
          <p:cNvPr id="9" name="Slide Number Placeholder 8"/>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9AFE8FB1-0A7A-443E-AAF7-31D4FA1AA312}" type="datetimeFigureOut">
              <a:rPr lang="en-US"/>
              <a:t>21-Jun-23</a:t>
            </a:fld>
            <a:endParaRPr dirty="0"/>
          </a:p>
        </p:txBody>
      </p:sp>
      <p:sp>
        <p:nvSpPr>
          <p:cNvPr id="5" name="Slide Number Placeholder 4"/>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9AFE8FB1-0A7A-443E-AAF7-31D4FA1AA312}" type="datetimeFigureOut">
              <a:rPr lang="en-US"/>
              <a:t>21-Jun-23</a:t>
            </a:fld>
            <a:endParaRPr dirty="0"/>
          </a:p>
        </p:txBody>
      </p:sp>
      <p:sp>
        <p:nvSpPr>
          <p:cNvPr id="4" name="Slide Number Placeholder 3"/>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AFE8FB1-0A7A-443E-AAF7-31D4FA1AA312}" type="datetimeFigureOut">
              <a:rPr lang="en-US"/>
              <a:t>21-Jun-23</a:t>
            </a:fld>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AFE8FB1-0A7A-443E-AAF7-31D4FA1AA312}" type="datetimeFigureOut">
              <a:rPr lang="en-US"/>
              <a:t>21-Jun-23</a:t>
            </a:fld>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21-Jun-23</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12" y="1905000"/>
            <a:ext cx="11277601" cy="2667000"/>
          </a:xfrm>
        </p:spPr>
        <p:txBody>
          <a:bodyPr/>
          <a:lstStyle/>
          <a:p>
            <a:r>
              <a:rPr lang="en-US" sz="3200" dirty="0">
                <a:solidFill>
                  <a:schemeClr val="accent1"/>
                </a:solidFill>
              </a:rPr>
              <a:t>GOALS OF CARE CONVERSATIONS &amp; END OF LIFE CARE</a:t>
            </a:r>
          </a:p>
        </p:txBody>
      </p:sp>
      <p:sp>
        <p:nvSpPr>
          <p:cNvPr id="6" name="Rectangle 5">
            <a:extLst>
              <a:ext uri="{FF2B5EF4-FFF2-40B4-BE49-F238E27FC236}">
                <a16:creationId xmlns:a16="http://schemas.microsoft.com/office/drawing/2014/main" id="{07BA978D-010A-C4F0-16FC-578439F26385}"/>
              </a:ext>
            </a:extLst>
          </p:cNvPr>
          <p:cNvSpPr/>
          <p:nvPr/>
        </p:nvSpPr>
        <p:spPr>
          <a:xfrm>
            <a:off x="0" y="5683638"/>
            <a:ext cx="12188825" cy="1124295"/>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2904DCD-1A42-62C3-1A6E-DED32B096675}"/>
              </a:ext>
            </a:extLst>
          </p:cNvPr>
          <p:cNvSpPr/>
          <p:nvPr/>
        </p:nvSpPr>
        <p:spPr>
          <a:xfrm>
            <a:off x="-3667" y="67652"/>
            <a:ext cx="12188825" cy="1124295"/>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2A60C5D5-09C2-AE2F-898C-677E209BF990}"/>
              </a:ext>
            </a:extLst>
          </p:cNvPr>
          <p:cNvSpPr>
            <a:spLocks noGrp="1"/>
          </p:cNvSpPr>
          <p:nvPr>
            <p:ph type="subTitle" idx="1"/>
          </p:nvPr>
        </p:nvSpPr>
        <p:spPr>
          <a:xfrm>
            <a:off x="531814" y="4953000"/>
            <a:ext cx="9143999" cy="1905000"/>
          </a:xfrm>
        </p:spPr>
        <p:txBody>
          <a:bodyPr>
            <a:normAutofit fontScale="92500" lnSpcReduction="20000"/>
          </a:bodyPr>
          <a:lstStyle/>
          <a:p>
            <a:r>
              <a:rPr lang="en-US" sz="2800" dirty="0">
                <a:solidFill>
                  <a:schemeClr val="accent1"/>
                </a:solidFill>
              </a:rPr>
              <a:t>EM/CC LECTURE SERIES </a:t>
            </a:r>
          </a:p>
          <a:p>
            <a:endParaRPr lang="en-US" sz="2800" dirty="0"/>
          </a:p>
          <a:p>
            <a:endParaRPr lang="en-US" dirty="0"/>
          </a:p>
          <a:p>
            <a:endParaRPr lang="en-US" dirty="0">
              <a:solidFill>
                <a:schemeClr val="accent1"/>
              </a:solidFill>
            </a:endParaRPr>
          </a:p>
          <a:p>
            <a:r>
              <a:rPr lang="en-US" sz="1900" dirty="0">
                <a:solidFill>
                  <a:schemeClr val="accent1"/>
                </a:solidFill>
              </a:rPr>
              <a:t>DOMINIQUE FERGUSON, DO</a:t>
            </a:r>
          </a:p>
          <a:p>
            <a:r>
              <a:rPr lang="en-US" sz="1900" dirty="0">
                <a:solidFill>
                  <a:schemeClr val="accent1"/>
                </a:solidFill>
              </a:rPr>
              <a:t>LT, MC, USN</a:t>
            </a:r>
          </a:p>
          <a:p>
            <a:r>
              <a:rPr lang="en-US" sz="1900" dirty="0">
                <a:solidFill>
                  <a:schemeClr val="accent1"/>
                </a:solidFill>
              </a:rPr>
              <a:t>NMCP EMERGENCY MEDICINE PGY3</a:t>
            </a:r>
          </a:p>
        </p:txBody>
      </p:sp>
      <p:pic>
        <p:nvPicPr>
          <p:cNvPr id="9" name="Picture 8">
            <a:extLst>
              <a:ext uri="{FF2B5EF4-FFF2-40B4-BE49-F238E27FC236}">
                <a16:creationId xmlns:a16="http://schemas.microsoft.com/office/drawing/2014/main" id="{0A1F0FF0-C519-E14A-F83D-49B2FEB6B1D7}"/>
              </a:ext>
            </a:extLst>
          </p:cNvPr>
          <p:cNvPicPr>
            <a:picLocks noChangeAspect="1"/>
          </p:cNvPicPr>
          <p:nvPr/>
        </p:nvPicPr>
        <p:blipFill rotWithShape="1">
          <a:blip r:embed="rId2"/>
          <a:srcRect l="28153" t="22090" r="26739" b="10945"/>
          <a:stretch/>
        </p:blipFill>
        <p:spPr>
          <a:xfrm>
            <a:off x="11020841" y="125148"/>
            <a:ext cx="960210" cy="950326"/>
          </a:xfrm>
          <a:prstGeom prst="rect">
            <a:avLst/>
          </a:prstGeom>
        </p:spPr>
      </p:pic>
      <p:sp>
        <p:nvSpPr>
          <p:cNvPr id="3" name="Subtitle 2">
            <a:extLst>
              <a:ext uri="{FF2B5EF4-FFF2-40B4-BE49-F238E27FC236}">
                <a16:creationId xmlns:a16="http://schemas.microsoft.com/office/drawing/2014/main" id="{B3C56510-32FA-E885-5111-62A65FA6B1C4}"/>
              </a:ext>
            </a:extLst>
          </p:cNvPr>
          <p:cNvSpPr txBox="1">
            <a:spLocks/>
          </p:cNvSpPr>
          <p:nvPr/>
        </p:nvSpPr>
        <p:spPr>
          <a:xfrm>
            <a:off x="7686368" y="5683638"/>
            <a:ext cx="4046845" cy="1752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100000"/>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600"/>
              </a:spcBef>
              <a:buSzPct val="100000"/>
              <a:buFont typeface="Consolas" pitchFamily="49"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SzPct val="10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SzPct val="100000"/>
              <a:buFont typeface="Consolas"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SzPct val="10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SzPct val="100000"/>
              <a:buFont typeface="Consolas"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SzPct val="10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SzPct val="100000"/>
              <a:buFont typeface="Consolas"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SzPct val="100000"/>
              <a:buFont typeface="Arial" pitchFamily="34" charset="0"/>
              <a:buNone/>
              <a:defRPr sz="1600" kern="1200">
                <a:solidFill>
                  <a:schemeClr val="tx1">
                    <a:tint val="75000"/>
                  </a:schemeClr>
                </a:solidFill>
                <a:latin typeface="+mn-lt"/>
                <a:ea typeface="+mn-ea"/>
                <a:cs typeface="+mn-cs"/>
              </a:defRPr>
            </a:lvl9pPr>
          </a:lstStyle>
          <a:p>
            <a:r>
              <a:rPr lang="en-US" dirty="0">
                <a:solidFill>
                  <a:schemeClr val="accent1"/>
                </a:solidFill>
              </a:rPr>
              <a:t>SPECIAL THANKS TO:</a:t>
            </a:r>
          </a:p>
          <a:p>
            <a:r>
              <a:rPr lang="en-US" sz="1900" dirty="0">
                <a:solidFill>
                  <a:schemeClr val="accent1"/>
                </a:solidFill>
              </a:rPr>
              <a:t>LAUREN KALODNER, MD</a:t>
            </a:r>
          </a:p>
          <a:p>
            <a:r>
              <a:rPr lang="en-US" sz="1900" dirty="0">
                <a:solidFill>
                  <a:schemeClr val="accent1"/>
                </a:solidFill>
              </a:rPr>
              <a:t>LT, MC, USN</a:t>
            </a:r>
          </a:p>
          <a:p>
            <a:r>
              <a:rPr lang="en-US" sz="1900" dirty="0">
                <a:solidFill>
                  <a:schemeClr val="accent1"/>
                </a:solidFill>
              </a:rPr>
              <a:t>NMCP EMERGENCY MEDICINE STAFF</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AE51-5C4E-2F8E-896B-05D2FAFD950C}"/>
              </a:ext>
            </a:extLst>
          </p:cNvPr>
          <p:cNvSpPr>
            <a:spLocks noGrp="1"/>
          </p:cNvSpPr>
          <p:nvPr>
            <p:ph type="title"/>
          </p:nvPr>
        </p:nvSpPr>
        <p:spPr/>
        <p:txBody>
          <a:bodyPr/>
          <a:lstStyle/>
          <a:p>
            <a:r>
              <a:rPr lang="en-US" sz="3200" dirty="0"/>
              <a:t>Step 3: Establish urgency, align</a:t>
            </a:r>
          </a:p>
        </p:txBody>
      </p:sp>
      <p:sp>
        <p:nvSpPr>
          <p:cNvPr id="3" name="Content Placeholder 2">
            <a:extLst>
              <a:ext uri="{FF2B5EF4-FFF2-40B4-BE49-F238E27FC236}">
                <a16:creationId xmlns:a16="http://schemas.microsoft.com/office/drawing/2014/main" id="{288088DC-9D40-E7C8-CDE5-CA4B226CE30F}"/>
              </a:ext>
            </a:extLst>
          </p:cNvPr>
          <p:cNvSpPr>
            <a:spLocks noGrp="1"/>
          </p:cNvSpPr>
          <p:nvPr>
            <p:ph idx="1"/>
          </p:nvPr>
        </p:nvSpPr>
        <p:spPr>
          <a:xfrm>
            <a:off x="1522414" y="3124200"/>
            <a:ext cx="9144000" cy="3048000"/>
          </a:xfrm>
        </p:spPr>
        <p:txBody>
          <a:bodyPr/>
          <a:lstStyle/>
          <a:p>
            <a:pPr marL="0" indent="0">
              <a:buNone/>
            </a:pPr>
            <a:r>
              <a:rPr lang="en-US" dirty="0"/>
              <a:t>You and the surrogate need to remain on the same team.</a:t>
            </a:r>
          </a:p>
          <a:p>
            <a:pPr marL="0" indent="0">
              <a:buNone/>
            </a:pPr>
            <a:r>
              <a:rPr lang="en-US" dirty="0"/>
              <a:t>Statements include:</a:t>
            </a:r>
          </a:p>
          <a:p>
            <a:r>
              <a:rPr lang="en-US" dirty="0"/>
              <a:t>“I’m really worried that we have to make a decision quickly.”</a:t>
            </a:r>
          </a:p>
          <a:p>
            <a:r>
              <a:rPr lang="en-US" dirty="0"/>
              <a:t>“I really want the best care for your _____.”</a:t>
            </a:r>
          </a:p>
        </p:txBody>
      </p:sp>
      <p:sp>
        <p:nvSpPr>
          <p:cNvPr id="8" name="Rectangle 7">
            <a:extLst>
              <a:ext uri="{FF2B5EF4-FFF2-40B4-BE49-F238E27FC236}">
                <a16:creationId xmlns:a16="http://schemas.microsoft.com/office/drawing/2014/main" id="{E2DF8CFA-2CC1-0347-63AA-7E46755D177F}"/>
              </a:ext>
            </a:extLst>
          </p:cNvPr>
          <p:cNvSpPr/>
          <p:nvPr/>
        </p:nvSpPr>
        <p:spPr>
          <a:xfrm>
            <a:off x="1522414" y="1905000"/>
            <a:ext cx="8839198" cy="762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We need to work together quickly to make the best decisions for [her] care.</a:t>
            </a:r>
          </a:p>
        </p:txBody>
      </p:sp>
    </p:spTree>
    <p:extLst>
      <p:ext uri="{BB962C8B-B14F-4D97-AF65-F5344CB8AC3E}">
        <p14:creationId xmlns:p14="http://schemas.microsoft.com/office/powerpoint/2010/main" val="235077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AE51-5C4E-2F8E-896B-05D2FAFD950C}"/>
              </a:ext>
            </a:extLst>
          </p:cNvPr>
          <p:cNvSpPr>
            <a:spLocks noGrp="1"/>
          </p:cNvSpPr>
          <p:nvPr>
            <p:ph type="title"/>
          </p:nvPr>
        </p:nvSpPr>
        <p:spPr/>
        <p:txBody>
          <a:bodyPr/>
          <a:lstStyle/>
          <a:p>
            <a:r>
              <a:rPr lang="en-US" dirty="0"/>
              <a:t>STEP 4: Baseline function</a:t>
            </a:r>
          </a:p>
        </p:txBody>
      </p:sp>
      <p:sp>
        <p:nvSpPr>
          <p:cNvPr id="3" name="Content Placeholder 2">
            <a:extLst>
              <a:ext uri="{FF2B5EF4-FFF2-40B4-BE49-F238E27FC236}">
                <a16:creationId xmlns:a16="http://schemas.microsoft.com/office/drawing/2014/main" id="{288088DC-9D40-E7C8-CDE5-CA4B226CE30F}"/>
              </a:ext>
            </a:extLst>
          </p:cNvPr>
          <p:cNvSpPr>
            <a:spLocks noGrp="1"/>
          </p:cNvSpPr>
          <p:nvPr>
            <p:ph idx="1"/>
          </p:nvPr>
        </p:nvSpPr>
        <p:spPr>
          <a:xfrm>
            <a:off x="1522414" y="3276600"/>
            <a:ext cx="9144000" cy="2895600"/>
          </a:xfrm>
        </p:spPr>
        <p:txBody>
          <a:bodyPr/>
          <a:lstStyle/>
          <a:p>
            <a:r>
              <a:rPr lang="en-US" dirty="0"/>
              <a:t>Gather information, avoid phrasing “what is their baseline function”</a:t>
            </a:r>
          </a:p>
          <a:p>
            <a:r>
              <a:rPr lang="en-US" dirty="0"/>
              <a:t>“What type of activities was your mother doing day to day before this started?”</a:t>
            </a:r>
          </a:p>
          <a:p>
            <a:r>
              <a:rPr lang="en-US" dirty="0"/>
              <a:t>“Can you mother do ___ activity?”</a:t>
            </a:r>
          </a:p>
          <a:p>
            <a:r>
              <a:rPr lang="en-US" dirty="0"/>
              <a:t>“Has she been able to feed herself when given food?”</a:t>
            </a:r>
          </a:p>
        </p:txBody>
      </p:sp>
      <p:sp>
        <p:nvSpPr>
          <p:cNvPr id="5" name="Rectangle 4">
            <a:extLst>
              <a:ext uri="{FF2B5EF4-FFF2-40B4-BE49-F238E27FC236}">
                <a16:creationId xmlns:a16="http://schemas.microsoft.com/office/drawing/2014/main" id="{BAE2D086-CA3E-AAA2-2625-DA85D16A6813}"/>
              </a:ext>
            </a:extLst>
          </p:cNvPr>
          <p:cNvSpPr/>
          <p:nvPr/>
        </p:nvSpPr>
        <p:spPr>
          <a:xfrm>
            <a:off x="1522414" y="1905000"/>
            <a:ext cx="8839198" cy="102076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To decide which treatments might help your [mother] the most, I need to know more about her.</a:t>
            </a:r>
          </a:p>
        </p:txBody>
      </p:sp>
    </p:spTree>
    <p:extLst>
      <p:ext uri="{BB962C8B-B14F-4D97-AF65-F5344CB8AC3E}">
        <p14:creationId xmlns:p14="http://schemas.microsoft.com/office/powerpoint/2010/main" val="25523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AE51-5C4E-2F8E-896B-05D2FAFD950C}"/>
              </a:ext>
            </a:extLst>
          </p:cNvPr>
          <p:cNvSpPr>
            <a:spLocks noGrp="1"/>
          </p:cNvSpPr>
          <p:nvPr>
            <p:ph type="title"/>
          </p:nvPr>
        </p:nvSpPr>
        <p:spPr/>
        <p:txBody>
          <a:bodyPr/>
          <a:lstStyle/>
          <a:p>
            <a:r>
              <a:rPr lang="en-US" dirty="0"/>
              <a:t>STEP 5: Patient’s values</a:t>
            </a:r>
          </a:p>
        </p:txBody>
      </p:sp>
      <p:sp>
        <p:nvSpPr>
          <p:cNvPr id="3" name="Content Placeholder 2">
            <a:extLst>
              <a:ext uri="{FF2B5EF4-FFF2-40B4-BE49-F238E27FC236}">
                <a16:creationId xmlns:a16="http://schemas.microsoft.com/office/drawing/2014/main" id="{288088DC-9D40-E7C8-CDE5-CA4B226CE30F}"/>
              </a:ext>
            </a:extLst>
          </p:cNvPr>
          <p:cNvSpPr>
            <a:spLocks noGrp="1"/>
          </p:cNvSpPr>
          <p:nvPr>
            <p:ph idx="1"/>
          </p:nvPr>
        </p:nvSpPr>
        <p:spPr>
          <a:xfrm>
            <a:off x="1522412" y="1922539"/>
            <a:ext cx="9144000" cy="2514600"/>
          </a:xfrm>
        </p:spPr>
        <p:txBody>
          <a:bodyPr/>
          <a:lstStyle/>
          <a:p>
            <a:r>
              <a:rPr lang="en-US" dirty="0"/>
              <a:t>Determine what quality of life the patient would find living for if he/she were to survive.</a:t>
            </a:r>
          </a:p>
          <a:p>
            <a:r>
              <a:rPr lang="en-US" dirty="0"/>
              <a:t>“They would want everything done” -&gt; ask probing questions:</a:t>
            </a:r>
          </a:p>
        </p:txBody>
      </p:sp>
      <p:sp>
        <p:nvSpPr>
          <p:cNvPr id="6" name="Rectangle 5">
            <a:extLst>
              <a:ext uri="{FF2B5EF4-FFF2-40B4-BE49-F238E27FC236}">
                <a16:creationId xmlns:a16="http://schemas.microsoft.com/office/drawing/2014/main" id="{C9870963-869E-D33A-CBAE-7A3070522DD8}"/>
              </a:ext>
            </a:extLst>
          </p:cNvPr>
          <p:cNvSpPr/>
          <p:nvPr/>
        </p:nvSpPr>
        <p:spPr>
          <a:xfrm>
            <a:off x="1674813" y="3429000"/>
            <a:ext cx="8839198" cy="25146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Has she previously expressed wishes about the kinds of medical care she would or would not want?</a:t>
            </a:r>
          </a:p>
          <a:p>
            <a:pPr algn="ctr"/>
            <a:r>
              <a:rPr lang="en-US" sz="2000" dirty="0">
                <a:solidFill>
                  <a:sysClr val="windowText" lastClr="000000"/>
                </a:solidFill>
              </a:rPr>
              <a:t>If time is short, what is most important to her?</a:t>
            </a:r>
          </a:p>
          <a:p>
            <a:pPr algn="ctr"/>
            <a:r>
              <a:rPr lang="en-US" sz="2000" dirty="0">
                <a:solidFill>
                  <a:sysClr val="windowText" lastClr="000000"/>
                </a:solidFill>
              </a:rPr>
              <a:t>How much would she be willing to go through for the possibility of more time?</a:t>
            </a:r>
          </a:p>
          <a:p>
            <a:pPr algn="ctr"/>
            <a:r>
              <a:rPr lang="en-US" sz="2000" dirty="0">
                <a:solidFill>
                  <a:sysClr val="windowText" lastClr="000000"/>
                </a:solidFill>
              </a:rPr>
              <a:t>What abilities are so crucial to her that she would consider life not worth living if she lost them?</a:t>
            </a:r>
          </a:p>
          <a:p>
            <a:pPr algn="ctr"/>
            <a:r>
              <a:rPr lang="en-US" sz="2000" dirty="0">
                <a:solidFill>
                  <a:sysClr val="windowText" lastClr="000000"/>
                </a:solidFill>
              </a:rPr>
              <a:t>Are there states she would consider worse than dying?</a:t>
            </a:r>
          </a:p>
        </p:txBody>
      </p:sp>
    </p:spTree>
    <p:extLst>
      <p:ext uri="{BB962C8B-B14F-4D97-AF65-F5344CB8AC3E}">
        <p14:creationId xmlns:p14="http://schemas.microsoft.com/office/powerpoint/2010/main" val="232207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AE51-5C4E-2F8E-896B-05D2FAFD950C}"/>
              </a:ext>
            </a:extLst>
          </p:cNvPr>
          <p:cNvSpPr>
            <a:spLocks noGrp="1"/>
          </p:cNvSpPr>
          <p:nvPr>
            <p:ph type="title"/>
          </p:nvPr>
        </p:nvSpPr>
        <p:spPr/>
        <p:txBody>
          <a:bodyPr/>
          <a:lstStyle/>
          <a:p>
            <a:r>
              <a:rPr lang="en-US" dirty="0"/>
              <a:t>STEP 6: Summarize</a:t>
            </a:r>
          </a:p>
        </p:txBody>
      </p:sp>
      <p:sp>
        <p:nvSpPr>
          <p:cNvPr id="3" name="Content Placeholder 2">
            <a:extLst>
              <a:ext uri="{FF2B5EF4-FFF2-40B4-BE49-F238E27FC236}">
                <a16:creationId xmlns:a16="http://schemas.microsoft.com/office/drawing/2014/main" id="{288088DC-9D40-E7C8-CDE5-CA4B226CE30F}"/>
              </a:ext>
            </a:extLst>
          </p:cNvPr>
          <p:cNvSpPr>
            <a:spLocks noGrp="1"/>
          </p:cNvSpPr>
          <p:nvPr>
            <p:ph idx="1"/>
          </p:nvPr>
        </p:nvSpPr>
        <p:spPr>
          <a:xfrm>
            <a:off x="1503618" y="2895600"/>
            <a:ext cx="9144000" cy="2438400"/>
          </a:xfrm>
        </p:spPr>
        <p:txBody>
          <a:bodyPr/>
          <a:lstStyle/>
          <a:p>
            <a:pPr marL="0" lvl="0" indent="0" algn="l" rtl="0">
              <a:spcBef>
                <a:spcPts val="0"/>
              </a:spcBef>
              <a:spcAft>
                <a:spcPts val="0"/>
              </a:spcAft>
              <a:buNone/>
            </a:pPr>
            <a:r>
              <a:rPr lang="en-US" dirty="0"/>
              <a:t>“What I heard is</a:t>
            </a:r>
            <a:r>
              <a:rPr lang="en-US" baseline="0" dirty="0"/>
              <a:t> your mother considered spending time with her grandchildren the most important but that she has been too weak to do that for a while and that she would consider treatments that would result in her not being able to get out of bed unacceptable.”</a:t>
            </a:r>
          </a:p>
          <a:p>
            <a:pPr marL="0" lvl="0" indent="0" algn="l" rtl="0">
              <a:spcBef>
                <a:spcPts val="0"/>
              </a:spcBef>
              <a:spcAft>
                <a:spcPts val="0"/>
              </a:spcAft>
              <a:buNone/>
            </a:pPr>
            <a:r>
              <a:rPr lang="en-US" baseline="0" dirty="0"/>
              <a:t>Did I get that right?</a:t>
            </a:r>
          </a:p>
          <a:p>
            <a:endParaRPr lang="en-US" dirty="0"/>
          </a:p>
        </p:txBody>
      </p:sp>
      <p:sp>
        <p:nvSpPr>
          <p:cNvPr id="5" name="Rectangle 4">
            <a:extLst>
              <a:ext uri="{FF2B5EF4-FFF2-40B4-BE49-F238E27FC236}">
                <a16:creationId xmlns:a16="http://schemas.microsoft.com/office/drawing/2014/main" id="{F9EEDB32-9BA4-17CE-4266-BCFB0ED5BD32}"/>
              </a:ext>
            </a:extLst>
          </p:cNvPr>
          <p:cNvSpPr/>
          <p:nvPr/>
        </p:nvSpPr>
        <p:spPr>
          <a:xfrm>
            <a:off x="1522414" y="1905000"/>
            <a:ext cx="8839198" cy="6096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What I heard is _____. Did I get that right?</a:t>
            </a:r>
          </a:p>
        </p:txBody>
      </p:sp>
    </p:spTree>
    <p:extLst>
      <p:ext uri="{BB962C8B-B14F-4D97-AF65-F5344CB8AC3E}">
        <p14:creationId xmlns:p14="http://schemas.microsoft.com/office/powerpoint/2010/main" val="166223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AE51-5C4E-2F8E-896B-05D2FAFD950C}"/>
              </a:ext>
            </a:extLst>
          </p:cNvPr>
          <p:cNvSpPr>
            <a:spLocks noGrp="1"/>
          </p:cNvSpPr>
          <p:nvPr>
            <p:ph type="title"/>
          </p:nvPr>
        </p:nvSpPr>
        <p:spPr/>
        <p:txBody>
          <a:bodyPr/>
          <a:lstStyle/>
          <a:p>
            <a:r>
              <a:rPr lang="en-US" dirty="0"/>
              <a:t>STEP 7: Make recommendations</a:t>
            </a:r>
          </a:p>
        </p:txBody>
      </p:sp>
      <p:sp>
        <p:nvSpPr>
          <p:cNvPr id="3" name="Content Placeholder 2">
            <a:extLst>
              <a:ext uri="{FF2B5EF4-FFF2-40B4-BE49-F238E27FC236}">
                <a16:creationId xmlns:a16="http://schemas.microsoft.com/office/drawing/2014/main" id="{288088DC-9D40-E7C8-CDE5-CA4B226CE30F}"/>
              </a:ext>
            </a:extLst>
          </p:cNvPr>
          <p:cNvSpPr>
            <a:spLocks noGrp="1"/>
          </p:cNvSpPr>
          <p:nvPr>
            <p:ph idx="1"/>
          </p:nvPr>
        </p:nvSpPr>
        <p:spPr>
          <a:xfrm>
            <a:off x="1522414" y="3276600"/>
            <a:ext cx="9144000" cy="2590800"/>
          </a:xfrm>
        </p:spPr>
        <p:txBody>
          <a:bodyPr/>
          <a:lstStyle/>
          <a:p>
            <a:r>
              <a:rPr lang="en-US" dirty="0"/>
              <a:t>Integrate what we have learned about functional status and values as well as patient’s prognosis.</a:t>
            </a:r>
          </a:p>
          <a:p>
            <a:r>
              <a:rPr lang="en-US" dirty="0"/>
              <a:t>“Based on what you have shared with me and what we know about this illness, I would recommend…”</a:t>
            </a:r>
          </a:p>
        </p:txBody>
      </p:sp>
      <p:sp>
        <p:nvSpPr>
          <p:cNvPr id="5" name="Rectangle 4">
            <a:extLst>
              <a:ext uri="{FF2B5EF4-FFF2-40B4-BE49-F238E27FC236}">
                <a16:creationId xmlns:a16="http://schemas.microsoft.com/office/drawing/2014/main" id="{75C7C055-45E1-AB9D-01B0-03E369DDE2B5}"/>
              </a:ext>
            </a:extLst>
          </p:cNvPr>
          <p:cNvSpPr/>
          <p:nvPr/>
        </p:nvSpPr>
        <p:spPr>
          <a:xfrm>
            <a:off x="1522414" y="1905000"/>
            <a:ext cx="8839198" cy="102076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We will use all available medical treatments that we think will help your loved one recover from this illness. For her, this means care focused on ____. We will do ___ and not do ____.</a:t>
            </a:r>
          </a:p>
        </p:txBody>
      </p:sp>
    </p:spTree>
    <p:extLst>
      <p:ext uri="{BB962C8B-B14F-4D97-AF65-F5344CB8AC3E}">
        <p14:creationId xmlns:p14="http://schemas.microsoft.com/office/powerpoint/2010/main" val="421982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AE51-5C4E-2F8E-896B-05D2FAFD950C}"/>
              </a:ext>
            </a:extLst>
          </p:cNvPr>
          <p:cNvSpPr>
            <a:spLocks noGrp="1"/>
          </p:cNvSpPr>
          <p:nvPr>
            <p:ph type="title"/>
          </p:nvPr>
        </p:nvSpPr>
        <p:spPr/>
        <p:txBody>
          <a:bodyPr/>
          <a:lstStyle/>
          <a:p>
            <a:r>
              <a:rPr lang="en-US" dirty="0"/>
              <a:t>STEP 8: Forecast</a:t>
            </a:r>
          </a:p>
        </p:txBody>
      </p:sp>
      <p:sp>
        <p:nvSpPr>
          <p:cNvPr id="3" name="Content Placeholder 2">
            <a:extLst>
              <a:ext uri="{FF2B5EF4-FFF2-40B4-BE49-F238E27FC236}">
                <a16:creationId xmlns:a16="http://schemas.microsoft.com/office/drawing/2014/main" id="{288088DC-9D40-E7C8-CDE5-CA4B226CE30F}"/>
              </a:ext>
            </a:extLst>
          </p:cNvPr>
          <p:cNvSpPr>
            <a:spLocks noGrp="1"/>
          </p:cNvSpPr>
          <p:nvPr>
            <p:ph idx="1"/>
          </p:nvPr>
        </p:nvSpPr>
        <p:spPr>
          <a:xfrm>
            <a:off x="1522414" y="3200400"/>
            <a:ext cx="9144000" cy="2590800"/>
          </a:xfrm>
        </p:spPr>
        <p:txBody>
          <a:bodyPr/>
          <a:lstStyle/>
          <a:p>
            <a:r>
              <a:rPr lang="en-US" dirty="0"/>
              <a:t>Or, if the family is not ready to make decisions, set up a plan: “This topic deserves time and attention, let’s set up a time to talk again soon. Would you prefer for me to talk to someone else about this.”</a:t>
            </a:r>
          </a:p>
        </p:txBody>
      </p:sp>
      <p:sp>
        <p:nvSpPr>
          <p:cNvPr id="5" name="Rectangle 4">
            <a:extLst>
              <a:ext uri="{FF2B5EF4-FFF2-40B4-BE49-F238E27FC236}">
                <a16:creationId xmlns:a16="http://schemas.microsoft.com/office/drawing/2014/main" id="{9B132ED5-5ED7-B99B-7ADB-CADF50B91F70}"/>
              </a:ext>
            </a:extLst>
          </p:cNvPr>
          <p:cNvSpPr/>
          <p:nvPr/>
        </p:nvSpPr>
        <p:spPr>
          <a:xfrm>
            <a:off x="1522414" y="1905000"/>
            <a:ext cx="8839198" cy="102076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I hope these treatments will help your [mother]. We are still worried about how sick she is – our team will discuss with you how [your mother] is responding to treatment in the next 24-48 hours.</a:t>
            </a:r>
          </a:p>
        </p:txBody>
      </p:sp>
    </p:spTree>
    <p:extLst>
      <p:ext uri="{BB962C8B-B14F-4D97-AF65-F5344CB8AC3E}">
        <p14:creationId xmlns:p14="http://schemas.microsoft.com/office/powerpoint/2010/main" val="279140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4FBBF-E1FB-400D-8AC5-0BECEDE49C53}"/>
              </a:ext>
            </a:extLst>
          </p:cNvPr>
          <p:cNvSpPr>
            <a:spLocks noGrp="1"/>
          </p:cNvSpPr>
          <p:nvPr>
            <p:ph type="title"/>
          </p:nvPr>
        </p:nvSpPr>
        <p:spPr/>
        <p:txBody>
          <a:bodyPr/>
          <a:lstStyle/>
          <a:p>
            <a:r>
              <a:rPr lang="en-US" dirty="0"/>
              <a:t>Rapid Code Conversation Guide</a:t>
            </a:r>
          </a:p>
        </p:txBody>
      </p:sp>
      <p:graphicFrame>
        <p:nvGraphicFramePr>
          <p:cNvPr id="6" name="Table 6">
            <a:extLst>
              <a:ext uri="{FF2B5EF4-FFF2-40B4-BE49-F238E27FC236}">
                <a16:creationId xmlns:a16="http://schemas.microsoft.com/office/drawing/2014/main" id="{B5D0F664-FC51-5995-77A7-B1304976DD8A}"/>
              </a:ext>
            </a:extLst>
          </p:cNvPr>
          <p:cNvGraphicFramePr>
            <a:graphicFrameLocks noGrp="1"/>
          </p:cNvGraphicFramePr>
          <p:nvPr>
            <p:ph idx="1"/>
            <p:extLst>
              <p:ext uri="{D42A27DB-BD31-4B8C-83A1-F6EECF244321}">
                <p14:modId xmlns:p14="http://schemas.microsoft.com/office/powerpoint/2010/main" val="4053120975"/>
              </p:ext>
            </p:extLst>
          </p:nvPr>
        </p:nvGraphicFramePr>
        <p:xfrm>
          <a:off x="608012" y="1752600"/>
          <a:ext cx="11201400" cy="4714240"/>
        </p:xfrm>
        <a:graphic>
          <a:graphicData uri="http://schemas.openxmlformats.org/drawingml/2006/table">
            <a:tbl>
              <a:tblPr firstRow="1" bandRow="1">
                <a:tableStyleId>{6E25E649-3F16-4E02-A733-19D2CDBF48F0}</a:tableStyleId>
              </a:tblPr>
              <a:tblGrid>
                <a:gridCol w="1981200">
                  <a:extLst>
                    <a:ext uri="{9D8B030D-6E8A-4147-A177-3AD203B41FA5}">
                      <a16:colId xmlns:a16="http://schemas.microsoft.com/office/drawing/2014/main" val="900064137"/>
                    </a:ext>
                  </a:extLst>
                </a:gridCol>
                <a:gridCol w="9220200">
                  <a:extLst>
                    <a:ext uri="{9D8B030D-6E8A-4147-A177-3AD203B41FA5}">
                      <a16:colId xmlns:a16="http://schemas.microsoft.com/office/drawing/2014/main" val="1168008416"/>
                    </a:ext>
                  </a:extLst>
                </a:gridCol>
              </a:tblGrid>
              <a:tr h="370840">
                <a:tc>
                  <a:txBody>
                    <a:bodyPr/>
                    <a:lstStyle/>
                    <a:p>
                      <a:r>
                        <a:rPr lang="en-US" dirty="0"/>
                        <a:t>STEPS</a:t>
                      </a:r>
                    </a:p>
                  </a:txBody>
                  <a:tcPr/>
                </a:tc>
                <a:tc>
                  <a:txBody>
                    <a:bodyPr/>
                    <a:lstStyle/>
                    <a:p>
                      <a:r>
                        <a:rPr lang="en-US" dirty="0"/>
                        <a:t>WHAT TO ASK</a:t>
                      </a:r>
                    </a:p>
                  </a:txBody>
                  <a:tcPr/>
                </a:tc>
                <a:extLst>
                  <a:ext uri="{0D108BD9-81ED-4DB2-BD59-A6C34878D82A}">
                    <a16:rowId xmlns:a16="http://schemas.microsoft.com/office/drawing/2014/main" val="523694183"/>
                  </a:ext>
                </a:extLst>
              </a:tr>
              <a:tr h="370840">
                <a:tc>
                  <a:txBody>
                    <a:bodyPr/>
                    <a:lstStyle/>
                    <a:p>
                      <a:r>
                        <a:rPr lang="en-US" sz="1400" dirty="0"/>
                        <a:t>Ask what they know</a:t>
                      </a:r>
                    </a:p>
                  </a:txBody>
                  <a:tcPr/>
                </a:tc>
                <a:tc>
                  <a:txBody>
                    <a:bodyPr/>
                    <a:lstStyle/>
                    <a:p>
                      <a:r>
                        <a:rPr lang="en-US" sz="1400" dirty="0"/>
                        <a:t>Hello. I am Dr. ____. I am sorry to meet you this way. What have you heard about what has happened today to your [loved one]?</a:t>
                      </a:r>
                    </a:p>
                  </a:txBody>
                  <a:tcPr/>
                </a:tc>
                <a:extLst>
                  <a:ext uri="{0D108BD9-81ED-4DB2-BD59-A6C34878D82A}">
                    <a16:rowId xmlns:a16="http://schemas.microsoft.com/office/drawing/2014/main" val="3490194981"/>
                  </a:ext>
                </a:extLst>
              </a:tr>
              <a:tr h="370840">
                <a:tc>
                  <a:txBody>
                    <a:bodyPr/>
                    <a:lstStyle/>
                    <a:p>
                      <a:r>
                        <a:rPr lang="en-US" sz="1400" dirty="0"/>
                        <a:t>Break bad news</a:t>
                      </a:r>
                    </a:p>
                  </a:txBody>
                  <a:tcPr/>
                </a:tc>
                <a:tc>
                  <a:txBody>
                    <a:bodyPr/>
                    <a:lstStyle/>
                    <a:p>
                      <a:r>
                        <a:rPr lang="en-US" sz="1400" dirty="0"/>
                        <a:t>Warning shot: I am afraid I have serious news. Would it be OK if I share?</a:t>
                      </a:r>
                    </a:p>
                    <a:p>
                      <a:r>
                        <a:rPr lang="en-US" sz="1400" dirty="0"/>
                        <a:t>Headline: Your [mother] is not breathing well from [pneumonia]. With her other health issues, I am worried she could become/is very sick and may even die.</a:t>
                      </a:r>
                    </a:p>
                  </a:txBody>
                  <a:tcPr/>
                </a:tc>
                <a:extLst>
                  <a:ext uri="{0D108BD9-81ED-4DB2-BD59-A6C34878D82A}">
                    <a16:rowId xmlns:a16="http://schemas.microsoft.com/office/drawing/2014/main" val="2522335970"/>
                  </a:ext>
                </a:extLst>
              </a:tr>
              <a:tr h="370840">
                <a:tc>
                  <a:txBody>
                    <a:bodyPr/>
                    <a:lstStyle/>
                    <a:p>
                      <a:r>
                        <a:rPr lang="en-US" sz="1400" dirty="0"/>
                        <a:t>Establish urgency, align</a:t>
                      </a:r>
                    </a:p>
                  </a:txBody>
                  <a:tcPr/>
                </a:tc>
                <a:tc>
                  <a:txBody>
                    <a:bodyPr/>
                    <a:lstStyle/>
                    <a:p>
                      <a:r>
                        <a:rPr lang="en-US" sz="1400" dirty="0"/>
                        <a:t>We need to work together quickly to make the best decisions for [her] care.</a:t>
                      </a:r>
                    </a:p>
                  </a:txBody>
                  <a:tcPr/>
                </a:tc>
                <a:extLst>
                  <a:ext uri="{0D108BD9-81ED-4DB2-BD59-A6C34878D82A}">
                    <a16:rowId xmlns:a16="http://schemas.microsoft.com/office/drawing/2014/main" val="2871863370"/>
                  </a:ext>
                </a:extLst>
              </a:tr>
              <a:tr h="370840">
                <a:tc>
                  <a:txBody>
                    <a:bodyPr/>
                    <a:lstStyle/>
                    <a:p>
                      <a:r>
                        <a:rPr lang="en-US" sz="1400" dirty="0"/>
                        <a:t>Baseline function</a:t>
                      </a:r>
                    </a:p>
                  </a:txBody>
                  <a:tcPr/>
                </a:tc>
                <a:tc>
                  <a:txBody>
                    <a:bodyPr/>
                    <a:lstStyle/>
                    <a:p>
                      <a:r>
                        <a:rPr lang="en-US" sz="1400" dirty="0"/>
                        <a:t>To decide which treatments might help your [mother] the most, I need to know more about her.</a:t>
                      </a:r>
                    </a:p>
                  </a:txBody>
                  <a:tcPr/>
                </a:tc>
                <a:extLst>
                  <a:ext uri="{0D108BD9-81ED-4DB2-BD59-A6C34878D82A}">
                    <a16:rowId xmlns:a16="http://schemas.microsoft.com/office/drawing/2014/main" val="1075572058"/>
                  </a:ext>
                </a:extLst>
              </a:tr>
              <a:tr h="370840">
                <a:tc>
                  <a:txBody>
                    <a:bodyPr/>
                    <a:lstStyle/>
                    <a:p>
                      <a:r>
                        <a:rPr lang="en-US" sz="1400" dirty="0"/>
                        <a:t>Patient’s Values (select appropriate questions)</a:t>
                      </a:r>
                    </a:p>
                  </a:txBody>
                  <a:tcPr/>
                </a:tc>
                <a:tc>
                  <a:txBody>
                    <a:bodyPr/>
                    <a:lstStyle/>
                    <a:p>
                      <a:r>
                        <a:rPr lang="en-US" sz="1400" dirty="0"/>
                        <a:t>Has she previously expressed wishes about the kinds of medical care she would or would not want?</a:t>
                      </a:r>
                    </a:p>
                    <a:p>
                      <a:r>
                        <a:rPr lang="en-US" sz="1400" dirty="0"/>
                        <a:t>If time is short, what is most important to 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What abilities are so crucial to her that she would consider life not worth living if she lost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Are there states she would consider worse than dying?</a:t>
                      </a:r>
                    </a:p>
                  </a:txBody>
                  <a:tcPr/>
                </a:tc>
                <a:extLst>
                  <a:ext uri="{0D108BD9-81ED-4DB2-BD59-A6C34878D82A}">
                    <a16:rowId xmlns:a16="http://schemas.microsoft.com/office/drawing/2014/main" val="15317638"/>
                  </a:ext>
                </a:extLst>
              </a:tr>
              <a:tr h="370840">
                <a:tc>
                  <a:txBody>
                    <a:bodyPr/>
                    <a:lstStyle/>
                    <a:p>
                      <a:r>
                        <a:rPr lang="en-US" sz="1400" dirty="0"/>
                        <a:t>Summarize</a:t>
                      </a:r>
                    </a:p>
                  </a:txBody>
                  <a:tcPr/>
                </a:tc>
                <a:tc>
                  <a:txBody>
                    <a:bodyPr/>
                    <a:lstStyle/>
                    <a:p>
                      <a:r>
                        <a:rPr lang="en-US" sz="1400" dirty="0"/>
                        <a:t>What I heard is _____. Did I get that right?</a:t>
                      </a:r>
                    </a:p>
                  </a:txBody>
                  <a:tcPr/>
                </a:tc>
                <a:extLst>
                  <a:ext uri="{0D108BD9-81ED-4DB2-BD59-A6C34878D82A}">
                    <a16:rowId xmlns:a16="http://schemas.microsoft.com/office/drawing/2014/main" val="152164098"/>
                  </a:ext>
                </a:extLst>
              </a:tr>
              <a:tr h="370840">
                <a:tc>
                  <a:txBody>
                    <a:bodyPr/>
                    <a:lstStyle/>
                    <a:p>
                      <a:r>
                        <a:rPr lang="en-US" sz="1400" dirty="0"/>
                        <a:t>Make recommendations</a:t>
                      </a:r>
                    </a:p>
                  </a:txBody>
                  <a:tcPr/>
                </a:tc>
                <a:tc>
                  <a:txBody>
                    <a:bodyPr/>
                    <a:lstStyle/>
                    <a:p>
                      <a:r>
                        <a:rPr lang="en-US" sz="1400" dirty="0"/>
                        <a:t>We will use all available medical treatments that we think will help your loved one recover from this illness. For her, this means care focused on ____. We will do ___ and not do ____.</a:t>
                      </a:r>
                    </a:p>
                  </a:txBody>
                  <a:tcPr/>
                </a:tc>
                <a:extLst>
                  <a:ext uri="{0D108BD9-81ED-4DB2-BD59-A6C34878D82A}">
                    <a16:rowId xmlns:a16="http://schemas.microsoft.com/office/drawing/2014/main" val="1031987227"/>
                  </a:ext>
                </a:extLst>
              </a:tr>
              <a:tr h="370840">
                <a:tc>
                  <a:txBody>
                    <a:bodyPr/>
                    <a:lstStyle/>
                    <a:p>
                      <a:r>
                        <a:rPr lang="en-US" sz="1400" dirty="0"/>
                        <a:t>Forecast</a:t>
                      </a:r>
                    </a:p>
                  </a:txBody>
                  <a:tcPr/>
                </a:tc>
                <a:tc>
                  <a:txBody>
                    <a:bodyPr/>
                    <a:lstStyle/>
                    <a:p>
                      <a:r>
                        <a:rPr lang="en-US" sz="1400" dirty="0"/>
                        <a:t>I hope these treatments will help your [mother]. We are still worried about how sick she is – our team will discuss with you how [your mother] is responding to treatment in the next 24-48 hours.</a:t>
                      </a:r>
                    </a:p>
                  </a:txBody>
                  <a:tcPr/>
                </a:tc>
                <a:extLst>
                  <a:ext uri="{0D108BD9-81ED-4DB2-BD59-A6C34878D82A}">
                    <a16:rowId xmlns:a16="http://schemas.microsoft.com/office/drawing/2014/main" val="1498431660"/>
                  </a:ext>
                </a:extLst>
              </a:tr>
            </a:tbl>
          </a:graphicData>
        </a:graphic>
      </p:graphicFrame>
    </p:spTree>
    <p:extLst>
      <p:ext uri="{BB962C8B-B14F-4D97-AF65-F5344CB8AC3E}">
        <p14:creationId xmlns:p14="http://schemas.microsoft.com/office/powerpoint/2010/main" val="73668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386C7-B504-2CC8-3DBD-5F22D664A435}"/>
              </a:ext>
            </a:extLst>
          </p:cNvPr>
          <p:cNvSpPr>
            <a:spLocks noGrp="1"/>
          </p:cNvSpPr>
          <p:nvPr>
            <p:ph type="title"/>
          </p:nvPr>
        </p:nvSpPr>
        <p:spPr/>
        <p:txBody>
          <a:bodyPr/>
          <a:lstStyle/>
          <a:p>
            <a:r>
              <a:rPr lang="en-US" dirty="0"/>
              <a:t>Culturally Competent Health Care</a:t>
            </a:r>
          </a:p>
        </p:txBody>
      </p:sp>
      <p:graphicFrame>
        <p:nvGraphicFramePr>
          <p:cNvPr id="4" name="Table 4">
            <a:extLst>
              <a:ext uri="{FF2B5EF4-FFF2-40B4-BE49-F238E27FC236}">
                <a16:creationId xmlns:a16="http://schemas.microsoft.com/office/drawing/2014/main" id="{D4A2693C-095F-8C02-E696-353E7EE4E329}"/>
              </a:ext>
            </a:extLst>
          </p:cNvPr>
          <p:cNvGraphicFramePr>
            <a:graphicFrameLocks noGrp="1"/>
          </p:cNvGraphicFramePr>
          <p:nvPr>
            <p:ph idx="1"/>
            <p:extLst>
              <p:ext uri="{D42A27DB-BD31-4B8C-83A1-F6EECF244321}">
                <p14:modId xmlns:p14="http://schemas.microsoft.com/office/powerpoint/2010/main" val="2120013142"/>
              </p:ext>
            </p:extLst>
          </p:nvPr>
        </p:nvGraphicFramePr>
        <p:xfrm>
          <a:off x="836612" y="2217420"/>
          <a:ext cx="8077201" cy="2941320"/>
        </p:xfrm>
        <a:graphic>
          <a:graphicData uri="http://schemas.openxmlformats.org/drawingml/2006/table">
            <a:tbl>
              <a:tblPr firstRow="1" bandRow="1">
                <a:tableStyleId>{6E25E649-3F16-4E02-A733-19D2CDBF48F0}</a:tableStyleId>
              </a:tblPr>
              <a:tblGrid>
                <a:gridCol w="1076959">
                  <a:extLst>
                    <a:ext uri="{9D8B030D-6E8A-4147-A177-3AD203B41FA5}">
                      <a16:colId xmlns:a16="http://schemas.microsoft.com/office/drawing/2014/main" val="177298731"/>
                    </a:ext>
                  </a:extLst>
                </a:gridCol>
                <a:gridCol w="7000242">
                  <a:extLst>
                    <a:ext uri="{9D8B030D-6E8A-4147-A177-3AD203B41FA5}">
                      <a16:colId xmlns:a16="http://schemas.microsoft.com/office/drawing/2014/main" val="992079071"/>
                    </a:ext>
                  </a:extLst>
                </a:gridCol>
              </a:tblGrid>
              <a:tr h="370840">
                <a:tc gridSpan="2">
                  <a:txBody>
                    <a:bodyPr/>
                    <a:lstStyle/>
                    <a:p>
                      <a:pPr algn="ctr"/>
                      <a:r>
                        <a:rPr lang="en-US" dirty="0">
                          <a:solidFill>
                            <a:schemeClr val="bg1"/>
                          </a:solidFill>
                        </a:rPr>
                        <a:t>The 4 C’s of Caring for Patients from Different Cultures</a:t>
                      </a:r>
                    </a:p>
                  </a:txBody>
                  <a:tcPr/>
                </a:tc>
                <a:tc hMerge="1">
                  <a:txBody>
                    <a:bodyPr/>
                    <a:lstStyle/>
                    <a:p>
                      <a:endParaRPr lang="en-US" dirty="0"/>
                    </a:p>
                  </a:txBody>
                  <a:tcPr/>
                </a:tc>
                <a:extLst>
                  <a:ext uri="{0D108BD9-81ED-4DB2-BD59-A6C34878D82A}">
                    <a16:rowId xmlns:a16="http://schemas.microsoft.com/office/drawing/2014/main" val="4243825973"/>
                  </a:ext>
                </a:extLst>
              </a:tr>
              <a:tr h="370840">
                <a:tc>
                  <a:txBody>
                    <a:bodyPr/>
                    <a:lstStyle/>
                    <a:p>
                      <a:r>
                        <a:rPr lang="en-US" dirty="0"/>
                        <a:t>Call</a:t>
                      </a:r>
                    </a:p>
                  </a:txBody>
                  <a:tcPr/>
                </a:tc>
                <a:tc>
                  <a:txBody>
                    <a:bodyPr/>
                    <a:lstStyle/>
                    <a:p>
                      <a:r>
                        <a:rPr lang="en-US" sz="1800" kern="1200" dirty="0">
                          <a:solidFill>
                            <a:schemeClr val="dk1"/>
                          </a:solidFill>
                          <a:effectLst/>
                          <a:latin typeface="+mn-lt"/>
                          <a:ea typeface="+mn-ea"/>
                          <a:cs typeface="+mn-cs"/>
                        </a:rPr>
                        <a:t>What do you call your problem? What do you think is wrong? </a:t>
                      </a:r>
                      <a:endParaRPr lang="en-US" dirty="0"/>
                    </a:p>
                  </a:txBody>
                  <a:tcPr/>
                </a:tc>
                <a:extLst>
                  <a:ext uri="{0D108BD9-81ED-4DB2-BD59-A6C34878D82A}">
                    <a16:rowId xmlns:a16="http://schemas.microsoft.com/office/drawing/2014/main" val="228867716"/>
                  </a:ext>
                </a:extLst>
              </a:tr>
              <a:tr h="370840">
                <a:tc>
                  <a:txBody>
                    <a:bodyPr/>
                    <a:lstStyle/>
                    <a:p>
                      <a:r>
                        <a:rPr lang="en-US" dirty="0"/>
                        <a:t>Cause</a:t>
                      </a:r>
                    </a:p>
                  </a:txBody>
                  <a:tcPr/>
                </a:tc>
                <a:tc>
                  <a:txBody>
                    <a:bodyPr/>
                    <a:lstStyle/>
                    <a:p>
                      <a:r>
                        <a:rPr lang="en-US" sz="1800" kern="1200" dirty="0">
                          <a:solidFill>
                            <a:schemeClr val="dk1"/>
                          </a:solidFill>
                          <a:effectLst/>
                          <a:latin typeface="+mn-lt"/>
                          <a:ea typeface="+mn-ea"/>
                          <a:cs typeface="+mn-cs"/>
                        </a:rPr>
                        <a:t>What do you think caused your problem? </a:t>
                      </a:r>
                      <a:endParaRPr lang="en-US" dirty="0"/>
                    </a:p>
                  </a:txBody>
                  <a:tcPr/>
                </a:tc>
                <a:extLst>
                  <a:ext uri="{0D108BD9-81ED-4DB2-BD59-A6C34878D82A}">
                    <a16:rowId xmlns:a16="http://schemas.microsoft.com/office/drawing/2014/main" val="3785449640"/>
                  </a:ext>
                </a:extLst>
              </a:tr>
              <a:tr h="370840">
                <a:tc>
                  <a:txBody>
                    <a:bodyPr/>
                    <a:lstStyle/>
                    <a:p>
                      <a:r>
                        <a:rPr lang="en-US" dirty="0"/>
                        <a:t>Cope</a:t>
                      </a:r>
                    </a:p>
                  </a:txBody>
                  <a:tcPr/>
                </a:tc>
                <a:tc>
                  <a:txBody>
                    <a:bodyPr/>
                    <a:lstStyle/>
                    <a:p>
                      <a:r>
                        <a:rPr lang="en-US" sz="1800" kern="1200" dirty="0">
                          <a:solidFill>
                            <a:schemeClr val="dk1"/>
                          </a:solidFill>
                          <a:effectLst/>
                          <a:latin typeface="+mn-lt"/>
                          <a:ea typeface="+mn-ea"/>
                          <a:cs typeface="+mn-cs"/>
                        </a:rPr>
                        <a:t>How do you cope with your condition? What have you done to try to make it better? Who else have you been to for treatment?</a:t>
                      </a:r>
                      <a:endParaRPr lang="en-US" dirty="0"/>
                    </a:p>
                  </a:txBody>
                  <a:tcPr/>
                </a:tc>
                <a:extLst>
                  <a:ext uri="{0D108BD9-81ED-4DB2-BD59-A6C34878D82A}">
                    <a16:rowId xmlns:a16="http://schemas.microsoft.com/office/drawing/2014/main" val="4160628168"/>
                  </a:ext>
                </a:extLst>
              </a:tr>
              <a:tr h="370840">
                <a:tc>
                  <a:txBody>
                    <a:bodyPr/>
                    <a:lstStyle/>
                    <a:p>
                      <a:r>
                        <a:rPr lang="en-US" dirty="0"/>
                        <a:t>Concerns</a:t>
                      </a:r>
                    </a:p>
                  </a:txBody>
                  <a:tcPr/>
                </a:tc>
                <a:tc>
                  <a:txBody>
                    <a:bodyPr/>
                    <a:lstStyle/>
                    <a:p>
                      <a:r>
                        <a:rPr lang="en-US" sz="1800" kern="1200" dirty="0">
                          <a:solidFill>
                            <a:schemeClr val="dk1"/>
                          </a:solidFill>
                          <a:effectLst/>
                          <a:latin typeface="+mn-lt"/>
                          <a:ea typeface="+mn-ea"/>
                          <a:cs typeface="+mn-cs"/>
                        </a:rPr>
                        <a:t>What concerns do you have regarding the condition? What potential complications do you fear? How does it interfere with your life, or your ability to function? What are your concerns regarding the recommended treatment? </a:t>
                      </a:r>
                      <a:endParaRPr lang="en-US" dirty="0"/>
                    </a:p>
                  </a:txBody>
                  <a:tcPr/>
                </a:tc>
                <a:extLst>
                  <a:ext uri="{0D108BD9-81ED-4DB2-BD59-A6C34878D82A}">
                    <a16:rowId xmlns:a16="http://schemas.microsoft.com/office/drawing/2014/main" val="2650481342"/>
                  </a:ext>
                </a:extLst>
              </a:tr>
            </a:tbl>
          </a:graphicData>
        </a:graphic>
      </p:graphicFrame>
      <p:pic>
        <p:nvPicPr>
          <p:cNvPr id="6" name="Picture 5">
            <a:extLst>
              <a:ext uri="{FF2B5EF4-FFF2-40B4-BE49-F238E27FC236}">
                <a16:creationId xmlns:a16="http://schemas.microsoft.com/office/drawing/2014/main" id="{58312C52-83F5-D3CE-7313-4770DDD4F0D4}"/>
              </a:ext>
            </a:extLst>
          </p:cNvPr>
          <p:cNvPicPr>
            <a:picLocks noChangeAspect="1"/>
          </p:cNvPicPr>
          <p:nvPr/>
        </p:nvPicPr>
        <p:blipFill>
          <a:blip r:embed="rId3"/>
          <a:stretch>
            <a:fillRect/>
          </a:stretch>
        </p:blipFill>
        <p:spPr>
          <a:xfrm>
            <a:off x="9359338" y="2087880"/>
            <a:ext cx="2145275" cy="3200400"/>
          </a:xfrm>
          <a:prstGeom prst="rect">
            <a:avLst/>
          </a:prstGeom>
        </p:spPr>
      </p:pic>
    </p:spTree>
    <p:extLst>
      <p:ext uri="{BB962C8B-B14F-4D97-AF65-F5344CB8AC3E}">
        <p14:creationId xmlns:p14="http://schemas.microsoft.com/office/powerpoint/2010/main" val="137936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6FC00-EEE6-7DEA-322A-BC67ADE3097A}"/>
              </a:ext>
            </a:extLst>
          </p:cNvPr>
          <p:cNvSpPr>
            <a:spLocks noGrp="1"/>
          </p:cNvSpPr>
          <p:nvPr>
            <p:ph type="title"/>
          </p:nvPr>
        </p:nvSpPr>
        <p:spPr/>
        <p:txBody>
          <a:bodyPr/>
          <a:lstStyle/>
          <a:p>
            <a:r>
              <a:rPr lang="en-US" dirty="0"/>
              <a:t>Palliative Medicine &amp; Hospice Care</a:t>
            </a:r>
          </a:p>
        </p:txBody>
      </p:sp>
      <p:pic>
        <p:nvPicPr>
          <p:cNvPr id="4" name="Picture 3">
            <a:extLst>
              <a:ext uri="{FF2B5EF4-FFF2-40B4-BE49-F238E27FC236}">
                <a16:creationId xmlns:a16="http://schemas.microsoft.com/office/drawing/2014/main" id="{E73FD416-6863-BE15-5A78-4438C67B1CEA}"/>
              </a:ext>
            </a:extLst>
          </p:cNvPr>
          <p:cNvPicPr>
            <a:picLocks noChangeAspect="1"/>
          </p:cNvPicPr>
          <p:nvPr/>
        </p:nvPicPr>
        <p:blipFill>
          <a:blip r:embed="rId3"/>
          <a:stretch>
            <a:fillRect/>
          </a:stretch>
        </p:blipFill>
        <p:spPr>
          <a:xfrm>
            <a:off x="1674811" y="1905000"/>
            <a:ext cx="8983825" cy="4038600"/>
          </a:xfrm>
          <a:prstGeom prst="rect">
            <a:avLst/>
          </a:prstGeom>
        </p:spPr>
      </p:pic>
    </p:spTree>
    <p:extLst>
      <p:ext uri="{BB962C8B-B14F-4D97-AF65-F5344CB8AC3E}">
        <p14:creationId xmlns:p14="http://schemas.microsoft.com/office/powerpoint/2010/main" val="293042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sp>
        <p:nvSpPr>
          <p:cNvPr id="2116" name="Google Shape;2116;p72"/>
          <p:cNvSpPr txBox="1">
            <a:spLocks noGrp="1"/>
          </p:cNvSpPr>
          <p:nvPr>
            <p:ph type="title"/>
          </p:nvPr>
        </p:nvSpPr>
        <p:spPr>
          <a:xfrm>
            <a:off x="959750" y="720705"/>
            <a:ext cx="10269325" cy="427089"/>
          </a:xfrm>
          <a:prstGeom prst="rect">
            <a:avLst/>
          </a:prstGeom>
        </p:spPr>
        <p:txBody>
          <a:bodyPr spcFirstLastPara="1" vert="horz" wrap="square" lIns="121868" tIns="121868" rIns="121868" bIns="121868" rtlCol="0" anchor="ctr" anchorCtr="0">
            <a:noAutofit/>
          </a:bodyPr>
          <a:lstStyle/>
          <a:p>
            <a:r>
              <a:rPr lang="en" sz="6000" dirty="0"/>
              <a:t>Resources</a:t>
            </a:r>
            <a:endParaRPr sz="6000" dirty="0"/>
          </a:p>
        </p:txBody>
      </p:sp>
      <p:sp>
        <p:nvSpPr>
          <p:cNvPr id="2117" name="Google Shape;2117;p72"/>
          <p:cNvSpPr/>
          <p:nvPr/>
        </p:nvSpPr>
        <p:spPr>
          <a:xfrm>
            <a:off x="5280167" y="1899948"/>
            <a:ext cx="1772049" cy="1657194"/>
          </a:xfrm>
          <a:custGeom>
            <a:avLst/>
            <a:gdLst/>
            <a:ahLst/>
            <a:cxnLst/>
            <a:rect l="l" t="t" r="r" b="b"/>
            <a:pathLst>
              <a:path w="16277" h="15222" extrusionOk="0">
                <a:moveTo>
                  <a:pt x="5649" y="1"/>
                </a:moveTo>
                <a:cubicBezTo>
                  <a:pt x="5190" y="19"/>
                  <a:pt x="4726" y="37"/>
                  <a:pt x="4267" y="60"/>
                </a:cubicBezTo>
                <a:cubicBezTo>
                  <a:pt x="4235" y="60"/>
                  <a:pt x="4203" y="82"/>
                  <a:pt x="4194" y="114"/>
                </a:cubicBezTo>
                <a:cubicBezTo>
                  <a:pt x="4139" y="310"/>
                  <a:pt x="4162" y="478"/>
                  <a:pt x="4203" y="674"/>
                </a:cubicBezTo>
                <a:cubicBezTo>
                  <a:pt x="4239" y="824"/>
                  <a:pt x="4285" y="960"/>
                  <a:pt x="4262" y="1110"/>
                </a:cubicBezTo>
                <a:cubicBezTo>
                  <a:pt x="4292" y="1336"/>
                  <a:pt x="4095" y="1574"/>
                  <a:pt x="3874" y="1574"/>
                </a:cubicBezTo>
                <a:cubicBezTo>
                  <a:pt x="3824" y="1574"/>
                  <a:pt x="3772" y="1561"/>
                  <a:pt x="3721" y="1533"/>
                </a:cubicBezTo>
                <a:cubicBezTo>
                  <a:pt x="3684" y="1515"/>
                  <a:pt x="3648" y="1483"/>
                  <a:pt x="3621" y="1447"/>
                </a:cubicBezTo>
                <a:cubicBezTo>
                  <a:pt x="3580" y="1415"/>
                  <a:pt x="3562" y="1378"/>
                  <a:pt x="3557" y="1333"/>
                </a:cubicBezTo>
                <a:cubicBezTo>
                  <a:pt x="3534" y="1260"/>
                  <a:pt x="3530" y="1183"/>
                  <a:pt x="3548" y="1110"/>
                </a:cubicBezTo>
                <a:cubicBezTo>
                  <a:pt x="3598" y="956"/>
                  <a:pt x="3739" y="874"/>
                  <a:pt x="3889" y="846"/>
                </a:cubicBezTo>
                <a:lnTo>
                  <a:pt x="3907" y="837"/>
                </a:lnTo>
                <a:cubicBezTo>
                  <a:pt x="3916" y="824"/>
                  <a:pt x="3921" y="801"/>
                  <a:pt x="3921" y="778"/>
                </a:cubicBezTo>
                <a:cubicBezTo>
                  <a:pt x="3889" y="569"/>
                  <a:pt x="3857" y="360"/>
                  <a:pt x="3830" y="155"/>
                </a:cubicBezTo>
                <a:cubicBezTo>
                  <a:pt x="3821" y="119"/>
                  <a:pt x="3785" y="101"/>
                  <a:pt x="3753" y="96"/>
                </a:cubicBezTo>
                <a:cubicBezTo>
                  <a:pt x="3540" y="78"/>
                  <a:pt x="3328" y="68"/>
                  <a:pt x="3116" y="68"/>
                </a:cubicBezTo>
                <a:cubicBezTo>
                  <a:pt x="2857" y="68"/>
                  <a:pt x="2598" y="82"/>
                  <a:pt x="2338" y="110"/>
                </a:cubicBezTo>
                <a:cubicBezTo>
                  <a:pt x="2302" y="114"/>
                  <a:pt x="2275" y="132"/>
                  <a:pt x="2261" y="164"/>
                </a:cubicBezTo>
                <a:cubicBezTo>
                  <a:pt x="2175" y="446"/>
                  <a:pt x="2220" y="660"/>
                  <a:pt x="2329" y="896"/>
                </a:cubicBezTo>
                <a:cubicBezTo>
                  <a:pt x="2475" y="996"/>
                  <a:pt x="2602" y="1183"/>
                  <a:pt x="2611" y="1338"/>
                </a:cubicBezTo>
                <a:cubicBezTo>
                  <a:pt x="2625" y="1510"/>
                  <a:pt x="2529" y="1619"/>
                  <a:pt x="2397" y="1665"/>
                </a:cubicBezTo>
                <a:cubicBezTo>
                  <a:pt x="2357" y="1697"/>
                  <a:pt x="2293" y="1724"/>
                  <a:pt x="2216" y="1733"/>
                </a:cubicBezTo>
                <a:lnTo>
                  <a:pt x="2061" y="1756"/>
                </a:lnTo>
                <a:cubicBezTo>
                  <a:pt x="1761" y="1756"/>
                  <a:pt x="1565" y="1588"/>
                  <a:pt x="1684" y="1192"/>
                </a:cubicBezTo>
                <a:cubicBezTo>
                  <a:pt x="1711" y="1106"/>
                  <a:pt x="1784" y="1024"/>
                  <a:pt x="1824" y="937"/>
                </a:cubicBezTo>
                <a:cubicBezTo>
                  <a:pt x="2202" y="146"/>
                  <a:pt x="1188" y="192"/>
                  <a:pt x="688" y="128"/>
                </a:cubicBezTo>
                <a:lnTo>
                  <a:pt x="660" y="128"/>
                </a:lnTo>
                <a:cubicBezTo>
                  <a:pt x="650" y="125"/>
                  <a:pt x="640" y="123"/>
                  <a:pt x="629" y="123"/>
                </a:cubicBezTo>
                <a:cubicBezTo>
                  <a:pt x="580" y="123"/>
                  <a:pt x="529" y="156"/>
                  <a:pt x="533" y="219"/>
                </a:cubicBezTo>
                <a:cubicBezTo>
                  <a:pt x="597" y="4093"/>
                  <a:pt x="506" y="7972"/>
                  <a:pt x="256" y="11838"/>
                </a:cubicBezTo>
                <a:cubicBezTo>
                  <a:pt x="183" y="12934"/>
                  <a:pt x="101" y="14030"/>
                  <a:pt x="5" y="15126"/>
                </a:cubicBezTo>
                <a:cubicBezTo>
                  <a:pt x="1" y="15176"/>
                  <a:pt x="51" y="15221"/>
                  <a:pt x="101" y="15221"/>
                </a:cubicBezTo>
                <a:cubicBezTo>
                  <a:pt x="4244" y="15194"/>
                  <a:pt x="8387" y="15026"/>
                  <a:pt x="12516" y="14712"/>
                </a:cubicBezTo>
                <a:cubicBezTo>
                  <a:pt x="13680" y="14626"/>
                  <a:pt x="14981" y="14689"/>
                  <a:pt x="16145" y="14580"/>
                </a:cubicBezTo>
                <a:cubicBezTo>
                  <a:pt x="16147" y="14580"/>
                  <a:pt x="16149" y="14580"/>
                  <a:pt x="16150" y="14580"/>
                </a:cubicBezTo>
                <a:cubicBezTo>
                  <a:pt x="16177" y="14580"/>
                  <a:pt x="16187" y="14600"/>
                  <a:pt x="16191" y="14600"/>
                </a:cubicBezTo>
                <a:cubicBezTo>
                  <a:pt x="16192" y="14600"/>
                  <a:pt x="16192" y="14594"/>
                  <a:pt x="16190" y="14576"/>
                </a:cubicBezTo>
                <a:cubicBezTo>
                  <a:pt x="15972" y="10892"/>
                  <a:pt x="16277" y="6954"/>
                  <a:pt x="16109" y="3275"/>
                </a:cubicBezTo>
                <a:cubicBezTo>
                  <a:pt x="16036" y="1688"/>
                  <a:pt x="15777" y="155"/>
                  <a:pt x="15777" y="155"/>
                </a:cubicBezTo>
                <a:lnTo>
                  <a:pt x="15740" y="155"/>
                </a:lnTo>
                <a:cubicBezTo>
                  <a:pt x="15563" y="164"/>
                  <a:pt x="15390" y="173"/>
                  <a:pt x="15213" y="182"/>
                </a:cubicBezTo>
                <a:cubicBezTo>
                  <a:pt x="15049" y="173"/>
                  <a:pt x="14885" y="160"/>
                  <a:pt x="14722" y="151"/>
                </a:cubicBezTo>
                <a:cubicBezTo>
                  <a:pt x="14664" y="148"/>
                  <a:pt x="14579" y="129"/>
                  <a:pt x="14503" y="129"/>
                </a:cubicBezTo>
                <a:cubicBezTo>
                  <a:pt x="14459" y="129"/>
                  <a:pt x="14417" y="135"/>
                  <a:pt x="14385" y="155"/>
                </a:cubicBezTo>
                <a:cubicBezTo>
                  <a:pt x="14194" y="278"/>
                  <a:pt x="14290" y="555"/>
                  <a:pt x="14376" y="705"/>
                </a:cubicBezTo>
                <a:cubicBezTo>
                  <a:pt x="14421" y="783"/>
                  <a:pt x="14526" y="851"/>
                  <a:pt x="14553" y="933"/>
                </a:cubicBezTo>
                <a:cubicBezTo>
                  <a:pt x="14635" y="1160"/>
                  <a:pt x="14544" y="1383"/>
                  <a:pt x="14330" y="1460"/>
                </a:cubicBezTo>
                <a:cubicBezTo>
                  <a:pt x="14265" y="1486"/>
                  <a:pt x="14157" y="1512"/>
                  <a:pt x="14057" y="1512"/>
                </a:cubicBezTo>
                <a:cubicBezTo>
                  <a:pt x="13977" y="1512"/>
                  <a:pt x="13902" y="1495"/>
                  <a:pt x="13858" y="1447"/>
                </a:cubicBezTo>
                <a:cubicBezTo>
                  <a:pt x="13726" y="1297"/>
                  <a:pt x="13776" y="1010"/>
                  <a:pt x="13867" y="865"/>
                </a:cubicBezTo>
                <a:cubicBezTo>
                  <a:pt x="14008" y="642"/>
                  <a:pt x="14117" y="433"/>
                  <a:pt x="13976" y="187"/>
                </a:cubicBezTo>
                <a:cubicBezTo>
                  <a:pt x="13962" y="160"/>
                  <a:pt x="13939" y="146"/>
                  <a:pt x="13912" y="146"/>
                </a:cubicBezTo>
                <a:cubicBezTo>
                  <a:pt x="13348" y="151"/>
                  <a:pt x="12789" y="192"/>
                  <a:pt x="12229" y="269"/>
                </a:cubicBezTo>
                <a:cubicBezTo>
                  <a:pt x="12207" y="273"/>
                  <a:pt x="12179" y="301"/>
                  <a:pt x="12179" y="323"/>
                </a:cubicBezTo>
                <a:cubicBezTo>
                  <a:pt x="12148" y="501"/>
                  <a:pt x="12120" y="678"/>
                  <a:pt x="12088" y="855"/>
                </a:cubicBezTo>
                <a:cubicBezTo>
                  <a:pt x="12079" y="901"/>
                  <a:pt x="12111" y="951"/>
                  <a:pt x="12166" y="951"/>
                </a:cubicBezTo>
                <a:cubicBezTo>
                  <a:pt x="12521" y="1165"/>
                  <a:pt x="12502" y="1365"/>
                  <a:pt x="12102" y="1551"/>
                </a:cubicBezTo>
                <a:cubicBezTo>
                  <a:pt x="12052" y="1561"/>
                  <a:pt x="12003" y="1566"/>
                  <a:pt x="11954" y="1566"/>
                </a:cubicBezTo>
                <a:cubicBezTo>
                  <a:pt x="11846" y="1566"/>
                  <a:pt x="11741" y="1542"/>
                  <a:pt x="11638" y="1492"/>
                </a:cubicBezTo>
                <a:cubicBezTo>
                  <a:pt x="11002" y="1015"/>
                  <a:pt x="11716" y="983"/>
                  <a:pt x="11816" y="805"/>
                </a:cubicBezTo>
                <a:cubicBezTo>
                  <a:pt x="11902" y="642"/>
                  <a:pt x="11838" y="392"/>
                  <a:pt x="11807" y="219"/>
                </a:cubicBezTo>
                <a:cubicBezTo>
                  <a:pt x="11797" y="187"/>
                  <a:pt x="11761" y="160"/>
                  <a:pt x="11729" y="160"/>
                </a:cubicBezTo>
                <a:cubicBezTo>
                  <a:pt x="11215" y="178"/>
                  <a:pt x="10701" y="192"/>
                  <a:pt x="10188" y="210"/>
                </a:cubicBezTo>
                <a:cubicBezTo>
                  <a:pt x="10142" y="269"/>
                  <a:pt x="10110" y="333"/>
                  <a:pt x="10092" y="401"/>
                </a:cubicBezTo>
                <a:cubicBezTo>
                  <a:pt x="10083" y="451"/>
                  <a:pt x="10078" y="496"/>
                  <a:pt x="10069" y="546"/>
                </a:cubicBezTo>
                <a:cubicBezTo>
                  <a:pt x="10128" y="760"/>
                  <a:pt x="10324" y="996"/>
                  <a:pt x="10310" y="1197"/>
                </a:cubicBezTo>
                <a:cubicBezTo>
                  <a:pt x="10302" y="1386"/>
                  <a:pt x="10183" y="1466"/>
                  <a:pt x="10050" y="1466"/>
                </a:cubicBezTo>
                <a:cubicBezTo>
                  <a:pt x="10043" y="1466"/>
                  <a:pt x="10036" y="1465"/>
                  <a:pt x="10028" y="1465"/>
                </a:cubicBezTo>
                <a:cubicBezTo>
                  <a:pt x="10003" y="1471"/>
                  <a:pt x="9973" y="1474"/>
                  <a:pt x="9941" y="1474"/>
                </a:cubicBezTo>
                <a:cubicBezTo>
                  <a:pt x="9898" y="1474"/>
                  <a:pt x="9850" y="1469"/>
                  <a:pt x="9796" y="1456"/>
                </a:cubicBezTo>
                <a:cubicBezTo>
                  <a:pt x="9560" y="1410"/>
                  <a:pt x="9464" y="1260"/>
                  <a:pt x="9515" y="1001"/>
                </a:cubicBezTo>
                <a:cubicBezTo>
                  <a:pt x="9537" y="883"/>
                  <a:pt x="9615" y="774"/>
                  <a:pt x="9656" y="660"/>
                </a:cubicBezTo>
                <a:cubicBezTo>
                  <a:pt x="9715" y="492"/>
                  <a:pt x="9733" y="369"/>
                  <a:pt x="9651" y="205"/>
                </a:cubicBezTo>
                <a:cubicBezTo>
                  <a:pt x="9642" y="182"/>
                  <a:pt x="9610" y="169"/>
                  <a:pt x="9587" y="169"/>
                </a:cubicBezTo>
                <a:cubicBezTo>
                  <a:pt x="9146" y="182"/>
                  <a:pt x="8705" y="196"/>
                  <a:pt x="8268" y="210"/>
                </a:cubicBezTo>
                <a:cubicBezTo>
                  <a:pt x="8228" y="210"/>
                  <a:pt x="8187" y="246"/>
                  <a:pt x="8187" y="287"/>
                </a:cubicBezTo>
                <a:cubicBezTo>
                  <a:pt x="8209" y="601"/>
                  <a:pt x="8037" y="778"/>
                  <a:pt x="8300" y="1006"/>
                </a:cubicBezTo>
                <a:cubicBezTo>
                  <a:pt x="8382" y="1074"/>
                  <a:pt x="8569" y="1142"/>
                  <a:pt x="8591" y="1278"/>
                </a:cubicBezTo>
                <a:cubicBezTo>
                  <a:pt x="8631" y="1568"/>
                  <a:pt x="8299" y="1684"/>
                  <a:pt x="8063" y="1684"/>
                </a:cubicBezTo>
                <a:cubicBezTo>
                  <a:pt x="8054" y="1684"/>
                  <a:pt x="8045" y="1683"/>
                  <a:pt x="8037" y="1683"/>
                </a:cubicBezTo>
                <a:cubicBezTo>
                  <a:pt x="7923" y="1679"/>
                  <a:pt x="7668" y="1629"/>
                  <a:pt x="7564" y="1547"/>
                </a:cubicBezTo>
                <a:cubicBezTo>
                  <a:pt x="7277" y="1315"/>
                  <a:pt x="7518" y="1046"/>
                  <a:pt x="7632" y="846"/>
                </a:cubicBezTo>
                <a:cubicBezTo>
                  <a:pt x="7723" y="692"/>
                  <a:pt x="7905" y="292"/>
                  <a:pt x="7677" y="151"/>
                </a:cubicBezTo>
                <a:cubicBezTo>
                  <a:pt x="7633" y="125"/>
                  <a:pt x="7569" y="117"/>
                  <a:pt x="7500" y="117"/>
                </a:cubicBezTo>
                <a:cubicBezTo>
                  <a:pt x="7369" y="117"/>
                  <a:pt x="7216" y="146"/>
                  <a:pt x="7127" y="146"/>
                </a:cubicBezTo>
                <a:cubicBezTo>
                  <a:pt x="6813" y="146"/>
                  <a:pt x="6499" y="142"/>
                  <a:pt x="6190" y="128"/>
                </a:cubicBezTo>
                <a:cubicBezTo>
                  <a:pt x="6145" y="128"/>
                  <a:pt x="6113" y="164"/>
                  <a:pt x="6113" y="205"/>
                </a:cubicBezTo>
                <a:cubicBezTo>
                  <a:pt x="6099" y="405"/>
                  <a:pt x="6090" y="610"/>
                  <a:pt x="6077" y="810"/>
                </a:cubicBezTo>
                <a:cubicBezTo>
                  <a:pt x="6304" y="915"/>
                  <a:pt x="6522" y="1137"/>
                  <a:pt x="6331" y="1392"/>
                </a:cubicBezTo>
                <a:cubicBezTo>
                  <a:pt x="6241" y="1518"/>
                  <a:pt x="6086" y="1569"/>
                  <a:pt x="5932" y="1569"/>
                </a:cubicBezTo>
                <a:cubicBezTo>
                  <a:pt x="5907" y="1569"/>
                  <a:pt x="5883" y="1567"/>
                  <a:pt x="5858" y="1565"/>
                </a:cubicBezTo>
                <a:cubicBezTo>
                  <a:pt x="5844" y="1566"/>
                  <a:pt x="5830" y="1567"/>
                  <a:pt x="5815" y="1567"/>
                </a:cubicBezTo>
                <a:cubicBezTo>
                  <a:pt x="5697" y="1567"/>
                  <a:pt x="5579" y="1517"/>
                  <a:pt x="5485" y="1424"/>
                </a:cubicBezTo>
                <a:cubicBezTo>
                  <a:pt x="5426" y="1360"/>
                  <a:pt x="5376" y="1278"/>
                  <a:pt x="5372" y="1192"/>
                </a:cubicBezTo>
                <a:cubicBezTo>
                  <a:pt x="5367" y="1187"/>
                  <a:pt x="5363" y="1183"/>
                  <a:pt x="5358" y="1178"/>
                </a:cubicBezTo>
                <a:lnTo>
                  <a:pt x="5372" y="1160"/>
                </a:lnTo>
                <a:lnTo>
                  <a:pt x="5372" y="1156"/>
                </a:lnTo>
                <a:cubicBezTo>
                  <a:pt x="5376" y="1083"/>
                  <a:pt x="5413" y="1024"/>
                  <a:pt x="5463" y="978"/>
                </a:cubicBezTo>
                <a:cubicBezTo>
                  <a:pt x="5494" y="942"/>
                  <a:pt x="5531" y="910"/>
                  <a:pt x="5572" y="878"/>
                </a:cubicBezTo>
                <a:cubicBezTo>
                  <a:pt x="5572" y="874"/>
                  <a:pt x="5576" y="874"/>
                  <a:pt x="5576" y="869"/>
                </a:cubicBezTo>
                <a:cubicBezTo>
                  <a:pt x="5585" y="860"/>
                  <a:pt x="5594" y="855"/>
                  <a:pt x="5608" y="846"/>
                </a:cubicBezTo>
                <a:cubicBezTo>
                  <a:pt x="5644" y="815"/>
                  <a:pt x="5676" y="774"/>
                  <a:pt x="5699" y="724"/>
                </a:cubicBezTo>
                <a:cubicBezTo>
                  <a:pt x="5740" y="628"/>
                  <a:pt x="5749" y="519"/>
                  <a:pt x="5745" y="414"/>
                </a:cubicBezTo>
                <a:cubicBezTo>
                  <a:pt x="5735" y="351"/>
                  <a:pt x="5722" y="287"/>
                  <a:pt x="5717" y="219"/>
                </a:cubicBezTo>
                <a:cubicBezTo>
                  <a:pt x="5717" y="210"/>
                  <a:pt x="5713" y="205"/>
                  <a:pt x="5713" y="196"/>
                </a:cubicBezTo>
                <a:cubicBezTo>
                  <a:pt x="5699" y="132"/>
                  <a:pt x="5690" y="73"/>
                  <a:pt x="5685" y="14"/>
                </a:cubicBezTo>
                <a:cubicBezTo>
                  <a:pt x="5676" y="5"/>
                  <a:pt x="5663" y="1"/>
                  <a:pt x="5649" y="1"/>
                </a:cubicBezTo>
                <a:close/>
              </a:path>
            </a:pathLst>
          </a:custGeom>
          <a:solidFill>
            <a:schemeClr val="accent5"/>
          </a:solidFill>
          <a:ln>
            <a:noFill/>
          </a:ln>
        </p:spPr>
        <p:txBody>
          <a:bodyPr spcFirstLastPara="1" wrap="square" lIns="121868" tIns="121868" rIns="121868" bIns="121868" anchor="ctr" anchorCtr="0">
            <a:noAutofit/>
          </a:bodyPr>
          <a:lstStyle/>
          <a:p>
            <a:endParaRPr sz="2399"/>
          </a:p>
        </p:txBody>
      </p:sp>
      <p:sp>
        <p:nvSpPr>
          <p:cNvPr id="2118" name="Google Shape;2118;p72"/>
          <p:cNvSpPr/>
          <p:nvPr/>
        </p:nvSpPr>
        <p:spPr>
          <a:xfrm>
            <a:off x="5337760" y="1899948"/>
            <a:ext cx="1696169" cy="357523"/>
          </a:xfrm>
          <a:custGeom>
            <a:avLst/>
            <a:gdLst/>
            <a:ahLst/>
            <a:cxnLst/>
            <a:rect l="l" t="t" r="r" b="b"/>
            <a:pathLst>
              <a:path w="15580" h="3284" extrusionOk="0">
                <a:moveTo>
                  <a:pt x="5120" y="1"/>
                </a:moveTo>
                <a:cubicBezTo>
                  <a:pt x="4661" y="19"/>
                  <a:pt x="4197" y="37"/>
                  <a:pt x="3738" y="60"/>
                </a:cubicBezTo>
                <a:cubicBezTo>
                  <a:pt x="3706" y="60"/>
                  <a:pt x="3674" y="82"/>
                  <a:pt x="3665" y="114"/>
                </a:cubicBezTo>
                <a:cubicBezTo>
                  <a:pt x="3610" y="310"/>
                  <a:pt x="3633" y="478"/>
                  <a:pt x="3674" y="674"/>
                </a:cubicBezTo>
                <a:cubicBezTo>
                  <a:pt x="3710" y="824"/>
                  <a:pt x="3756" y="960"/>
                  <a:pt x="3733" y="1110"/>
                </a:cubicBezTo>
                <a:cubicBezTo>
                  <a:pt x="3763" y="1336"/>
                  <a:pt x="3566" y="1574"/>
                  <a:pt x="3345" y="1574"/>
                </a:cubicBezTo>
                <a:cubicBezTo>
                  <a:pt x="3295" y="1574"/>
                  <a:pt x="3243" y="1561"/>
                  <a:pt x="3192" y="1533"/>
                </a:cubicBezTo>
                <a:cubicBezTo>
                  <a:pt x="3155" y="1515"/>
                  <a:pt x="3119" y="1483"/>
                  <a:pt x="3092" y="1447"/>
                </a:cubicBezTo>
                <a:cubicBezTo>
                  <a:pt x="3051" y="1415"/>
                  <a:pt x="3033" y="1378"/>
                  <a:pt x="3028" y="1333"/>
                </a:cubicBezTo>
                <a:cubicBezTo>
                  <a:pt x="3005" y="1260"/>
                  <a:pt x="3001" y="1183"/>
                  <a:pt x="3019" y="1110"/>
                </a:cubicBezTo>
                <a:cubicBezTo>
                  <a:pt x="3069" y="956"/>
                  <a:pt x="3210" y="874"/>
                  <a:pt x="3360" y="846"/>
                </a:cubicBezTo>
                <a:lnTo>
                  <a:pt x="3378" y="837"/>
                </a:lnTo>
                <a:cubicBezTo>
                  <a:pt x="3387" y="824"/>
                  <a:pt x="3392" y="801"/>
                  <a:pt x="3392" y="778"/>
                </a:cubicBezTo>
                <a:cubicBezTo>
                  <a:pt x="3360" y="569"/>
                  <a:pt x="3328" y="360"/>
                  <a:pt x="3301" y="155"/>
                </a:cubicBezTo>
                <a:cubicBezTo>
                  <a:pt x="3292" y="119"/>
                  <a:pt x="3256" y="101"/>
                  <a:pt x="3224" y="96"/>
                </a:cubicBezTo>
                <a:cubicBezTo>
                  <a:pt x="3011" y="78"/>
                  <a:pt x="2799" y="68"/>
                  <a:pt x="2587" y="68"/>
                </a:cubicBezTo>
                <a:cubicBezTo>
                  <a:pt x="2328" y="68"/>
                  <a:pt x="2069" y="82"/>
                  <a:pt x="1809" y="110"/>
                </a:cubicBezTo>
                <a:cubicBezTo>
                  <a:pt x="1773" y="114"/>
                  <a:pt x="1746" y="132"/>
                  <a:pt x="1732" y="164"/>
                </a:cubicBezTo>
                <a:cubicBezTo>
                  <a:pt x="1646" y="446"/>
                  <a:pt x="1691" y="660"/>
                  <a:pt x="1800" y="896"/>
                </a:cubicBezTo>
                <a:cubicBezTo>
                  <a:pt x="1946" y="996"/>
                  <a:pt x="2073" y="1183"/>
                  <a:pt x="2082" y="1338"/>
                </a:cubicBezTo>
                <a:cubicBezTo>
                  <a:pt x="2096" y="1510"/>
                  <a:pt x="2000" y="1619"/>
                  <a:pt x="1868" y="1665"/>
                </a:cubicBezTo>
                <a:cubicBezTo>
                  <a:pt x="1828" y="1697"/>
                  <a:pt x="1764" y="1724"/>
                  <a:pt x="1687" y="1733"/>
                </a:cubicBezTo>
                <a:lnTo>
                  <a:pt x="1532" y="1756"/>
                </a:lnTo>
                <a:cubicBezTo>
                  <a:pt x="1232" y="1756"/>
                  <a:pt x="1036" y="1588"/>
                  <a:pt x="1155" y="1192"/>
                </a:cubicBezTo>
                <a:cubicBezTo>
                  <a:pt x="1182" y="1106"/>
                  <a:pt x="1255" y="1024"/>
                  <a:pt x="1295" y="937"/>
                </a:cubicBezTo>
                <a:cubicBezTo>
                  <a:pt x="1673" y="146"/>
                  <a:pt x="659" y="192"/>
                  <a:pt x="159" y="128"/>
                </a:cubicBezTo>
                <a:lnTo>
                  <a:pt x="131" y="128"/>
                </a:lnTo>
                <a:cubicBezTo>
                  <a:pt x="121" y="125"/>
                  <a:pt x="111" y="123"/>
                  <a:pt x="100" y="123"/>
                </a:cubicBezTo>
                <a:cubicBezTo>
                  <a:pt x="51" y="123"/>
                  <a:pt x="0" y="156"/>
                  <a:pt x="4" y="219"/>
                </a:cubicBezTo>
                <a:cubicBezTo>
                  <a:pt x="22" y="1237"/>
                  <a:pt x="27" y="2261"/>
                  <a:pt x="22" y="3284"/>
                </a:cubicBezTo>
                <a:lnTo>
                  <a:pt x="15575" y="3284"/>
                </a:lnTo>
                <a:cubicBezTo>
                  <a:pt x="15580" y="3279"/>
                  <a:pt x="15580" y="3279"/>
                  <a:pt x="15580" y="3275"/>
                </a:cubicBezTo>
                <a:cubicBezTo>
                  <a:pt x="15507" y="1688"/>
                  <a:pt x="15248" y="155"/>
                  <a:pt x="15248" y="155"/>
                </a:cubicBezTo>
                <a:lnTo>
                  <a:pt x="15211" y="155"/>
                </a:lnTo>
                <a:cubicBezTo>
                  <a:pt x="15034" y="164"/>
                  <a:pt x="14861" y="173"/>
                  <a:pt x="14684" y="182"/>
                </a:cubicBezTo>
                <a:cubicBezTo>
                  <a:pt x="14520" y="173"/>
                  <a:pt x="14356" y="160"/>
                  <a:pt x="14193" y="151"/>
                </a:cubicBezTo>
                <a:cubicBezTo>
                  <a:pt x="14135" y="148"/>
                  <a:pt x="14050" y="129"/>
                  <a:pt x="13974" y="129"/>
                </a:cubicBezTo>
                <a:cubicBezTo>
                  <a:pt x="13930" y="129"/>
                  <a:pt x="13888" y="135"/>
                  <a:pt x="13856" y="155"/>
                </a:cubicBezTo>
                <a:cubicBezTo>
                  <a:pt x="13665" y="278"/>
                  <a:pt x="13761" y="555"/>
                  <a:pt x="13847" y="705"/>
                </a:cubicBezTo>
                <a:cubicBezTo>
                  <a:pt x="13892" y="783"/>
                  <a:pt x="13997" y="851"/>
                  <a:pt x="14024" y="933"/>
                </a:cubicBezTo>
                <a:cubicBezTo>
                  <a:pt x="14106" y="1160"/>
                  <a:pt x="14015" y="1383"/>
                  <a:pt x="13801" y="1460"/>
                </a:cubicBezTo>
                <a:cubicBezTo>
                  <a:pt x="13736" y="1486"/>
                  <a:pt x="13628" y="1512"/>
                  <a:pt x="13528" y="1512"/>
                </a:cubicBezTo>
                <a:cubicBezTo>
                  <a:pt x="13448" y="1512"/>
                  <a:pt x="13373" y="1495"/>
                  <a:pt x="13329" y="1447"/>
                </a:cubicBezTo>
                <a:cubicBezTo>
                  <a:pt x="13197" y="1297"/>
                  <a:pt x="13247" y="1010"/>
                  <a:pt x="13338" y="865"/>
                </a:cubicBezTo>
                <a:cubicBezTo>
                  <a:pt x="13479" y="642"/>
                  <a:pt x="13588" y="433"/>
                  <a:pt x="13447" y="187"/>
                </a:cubicBezTo>
                <a:cubicBezTo>
                  <a:pt x="13433" y="160"/>
                  <a:pt x="13410" y="146"/>
                  <a:pt x="13383" y="146"/>
                </a:cubicBezTo>
                <a:cubicBezTo>
                  <a:pt x="12819" y="151"/>
                  <a:pt x="12260" y="192"/>
                  <a:pt x="11700" y="269"/>
                </a:cubicBezTo>
                <a:cubicBezTo>
                  <a:pt x="11678" y="273"/>
                  <a:pt x="11650" y="301"/>
                  <a:pt x="11650" y="323"/>
                </a:cubicBezTo>
                <a:cubicBezTo>
                  <a:pt x="11619" y="501"/>
                  <a:pt x="11591" y="678"/>
                  <a:pt x="11559" y="855"/>
                </a:cubicBezTo>
                <a:cubicBezTo>
                  <a:pt x="11550" y="901"/>
                  <a:pt x="11582" y="951"/>
                  <a:pt x="11637" y="951"/>
                </a:cubicBezTo>
                <a:cubicBezTo>
                  <a:pt x="11992" y="1165"/>
                  <a:pt x="11973" y="1365"/>
                  <a:pt x="11573" y="1551"/>
                </a:cubicBezTo>
                <a:cubicBezTo>
                  <a:pt x="11523" y="1561"/>
                  <a:pt x="11474" y="1566"/>
                  <a:pt x="11425" y="1566"/>
                </a:cubicBezTo>
                <a:cubicBezTo>
                  <a:pt x="11317" y="1566"/>
                  <a:pt x="11212" y="1542"/>
                  <a:pt x="11109" y="1492"/>
                </a:cubicBezTo>
                <a:cubicBezTo>
                  <a:pt x="10473" y="1015"/>
                  <a:pt x="11187" y="983"/>
                  <a:pt x="11287" y="805"/>
                </a:cubicBezTo>
                <a:cubicBezTo>
                  <a:pt x="11373" y="642"/>
                  <a:pt x="11309" y="392"/>
                  <a:pt x="11278" y="219"/>
                </a:cubicBezTo>
                <a:cubicBezTo>
                  <a:pt x="11268" y="187"/>
                  <a:pt x="11232" y="160"/>
                  <a:pt x="11200" y="160"/>
                </a:cubicBezTo>
                <a:cubicBezTo>
                  <a:pt x="10686" y="178"/>
                  <a:pt x="10172" y="192"/>
                  <a:pt x="9659" y="210"/>
                </a:cubicBezTo>
                <a:cubicBezTo>
                  <a:pt x="9613" y="269"/>
                  <a:pt x="9581" y="333"/>
                  <a:pt x="9563" y="401"/>
                </a:cubicBezTo>
                <a:cubicBezTo>
                  <a:pt x="9554" y="451"/>
                  <a:pt x="9549" y="496"/>
                  <a:pt x="9540" y="546"/>
                </a:cubicBezTo>
                <a:cubicBezTo>
                  <a:pt x="9599" y="760"/>
                  <a:pt x="9795" y="996"/>
                  <a:pt x="9781" y="1197"/>
                </a:cubicBezTo>
                <a:cubicBezTo>
                  <a:pt x="9773" y="1386"/>
                  <a:pt x="9654" y="1466"/>
                  <a:pt x="9521" y="1466"/>
                </a:cubicBezTo>
                <a:cubicBezTo>
                  <a:pt x="9514" y="1466"/>
                  <a:pt x="9507" y="1465"/>
                  <a:pt x="9499" y="1465"/>
                </a:cubicBezTo>
                <a:cubicBezTo>
                  <a:pt x="9474" y="1471"/>
                  <a:pt x="9444" y="1474"/>
                  <a:pt x="9412" y="1474"/>
                </a:cubicBezTo>
                <a:cubicBezTo>
                  <a:pt x="9369" y="1474"/>
                  <a:pt x="9321" y="1469"/>
                  <a:pt x="9267" y="1456"/>
                </a:cubicBezTo>
                <a:cubicBezTo>
                  <a:pt x="9031" y="1410"/>
                  <a:pt x="8935" y="1260"/>
                  <a:pt x="8986" y="1001"/>
                </a:cubicBezTo>
                <a:cubicBezTo>
                  <a:pt x="9008" y="883"/>
                  <a:pt x="9086" y="774"/>
                  <a:pt x="9127" y="660"/>
                </a:cubicBezTo>
                <a:cubicBezTo>
                  <a:pt x="9186" y="492"/>
                  <a:pt x="9204" y="369"/>
                  <a:pt x="9122" y="205"/>
                </a:cubicBezTo>
                <a:cubicBezTo>
                  <a:pt x="9113" y="182"/>
                  <a:pt x="9081" y="169"/>
                  <a:pt x="9058" y="169"/>
                </a:cubicBezTo>
                <a:cubicBezTo>
                  <a:pt x="8617" y="182"/>
                  <a:pt x="8176" y="196"/>
                  <a:pt x="7739" y="210"/>
                </a:cubicBezTo>
                <a:cubicBezTo>
                  <a:pt x="7699" y="210"/>
                  <a:pt x="7658" y="246"/>
                  <a:pt x="7658" y="287"/>
                </a:cubicBezTo>
                <a:cubicBezTo>
                  <a:pt x="7680" y="601"/>
                  <a:pt x="7508" y="778"/>
                  <a:pt x="7771" y="1006"/>
                </a:cubicBezTo>
                <a:cubicBezTo>
                  <a:pt x="7853" y="1074"/>
                  <a:pt x="8040" y="1142"/>
                  <a:pt x="8062" y="1278"/>
                </a:cubicBezTo>
                <a:cubicBezTo>
                  <a:pt x="8102" y="1568"/>
                  <a:pt x="7770" y="1684"/>
                  <a:pt x="7534" y="1684"/>
                </a:cubicBezTo>
                <a:cubicBezTo>
                  <a:pt x="7525" y="1684"/>
                  <a:pt x="7516" y="1683"/>
                  <a:pt x="7508" y="1683"/>
                </a:cubicBezTo>
                <a:cubicBezTo>
                  <a:pt x="7394" y="1679"/>
                  <a:pt x="7139" y="1629"/>
                  <a:pt x="7035" y="1547"/>
                </a:cubicBezTo>
                <a:cubicBezTo>
                  <a:pt x="6748" y="1315"/>
                  <a:pt x="6989" y="1046"/>
                  <a:pt x="7103" y="846"/>
                </a:cubicBezTo>
                <a:cubicBezTo>
                  <a:pt x="7194" y="692"/>
                  <a:pt x="7376" y="292"/>
                  <a:pt x="7148" y="151"/>
                </a:cubicBezTo>
                <a:cubicBezTo>
                  <a:pt x="7104" y="125"/>
                  <a:pt x="7040" y="117"/>
                  <a:pt x="6971" y="117"/>
                </a:cubicBezTo>
                <a:cubicBezTo>
                  <a:pt x="6840" y="117"/>
                  <a:pt x="6687" y="146"/>
                  <a:pt x="6598" y="146"/>
                </a:cubicBezTo>
                <a:cubicBezTo>
                  <a:pt x="6284" y="146"/>
                  <a:pt x="5970" y="142"/>
                  <a:pt x="5661" y="128"/>
                </a:cubicBezTo>
                <a:cubicBezTo>
                  <a:pt x="5616" y="128"/>
                  <a:pt x="5584" y="164"/>
                  <a:pt x="5584" y="205"/>
                </a:cubicBezTo>
                <a:cubicBezTo>
                  <a:pt x="5570" y="405"/>
                  <a:pt x="5561" y="610"/>
                  <a:pt x="5548" y="810"/>
                </a:cubicBezTo>
                <a:cubicBezTo>
                  <a:pt x="5775" y="915"/>
                  <a:pt x="5993" y="1137"/>
                  <a:pt x="5802" y="1392"/>
                </a:cubicBezTo>
                <a:cubicBezTo>
                  <a:pt x="5712" y="1518"/>
                  <a:pt x="5557" y="1569"/>
                  <a:pt x="5403" y="1569"/>
                </a:cubicBezTo>
                <a:cubicBezTo>
                  <a:pt x="5378" y="1569"/>
                  <a:pt x="5354" y="1567"/>
                  <a:pt x="5329" y="1565"/>
                </a:cubicBezTo>
                <a:cubicBezTo>
                  <a:pt x="5315" y="1566"/>
                  <a:pt x="5301" y="1567"/>
                  <a:pt x="5286" y="1567"/>
                </a:cubicBezTo>
                <a:cubicBezTo>
                  <a:pt x="5168" y="1567"/>
                  <a:pt x="5050" y="1517"/>
                  <a:pt x="4956" y="1424"/>
                </a:cubicBezTo>
                <a:cubicBezTo>
                  <a:pt x="4897" y="1360"/>
                  <a:pt x="4847" y="1278"/>
                  <a:pt x="4843" y="1192"/>
                </a:cubicBezTo>
                <a:cubicBezTo>
                  <a:pt x="4838" y="1187"/>
                  <a:pt x="4834" y="1183"/>
                  <a:pt x="4829" y="1178"/>
                </a:cubicBezTo>
                <a:lnTo>
                  <a:pt x="4843" y="1160"/>
                </a:lnTo>
                <a:lnTo>
                  <a:pt x="4843" y="1156"/>
                </a:lnTo>
                <a:cubicBezTo>
                  <a:pt x="4847" y="1083"/>
                  <a:pt x="4884" y="1024"/>
                  <a:pt x="4934" y="978"/>
                </a:cubicBezTo>
                <a:cubicBezTo>
                  <a:pt x="4965" y="942"/>
                  <a:pt x="5002" y="910"/>
                  <a:pt x="5043" y="878"/>
                </a:cubicBezTo>
                <a:cubicBezTo>
                  <a:pt x="5043" y="874"/>
                  <a:pt x="5047" y="874"/>
                  <a:pt x="5047" y="869"/>
                </a:cubicBezTo>
                <a:cubicBezTo>
                  <a:pt x="5056" y="860"/>
                  <a:pt x="5065" y="855"/>
                  <a:pt x="5079" y="846"/>
                </a:cubicBezTo>
                <a:cubicBezTo>
                  <a:pt x="5115" y="815"/>
                  <a:pt x="5147" y="774"/>
                  <a:pt x="5170" y="724"/>
                </a:cubicBezTo>
                <a:cubicBezTo>
                  <a:pt x="5211" y="628"/>
                  <a:pt x="5220" y="519"/>
                  <a:pt x="5216" y="414"/>
                </a:cubicBezTo>
                <a:cubicBezTo>
                  <a:pt x="5206" y="351"/>
                  <a:pt x="5193" y="287"/>
                  <a:pt x="5188" y="219"/>
                </a:cubicBezTo>
                <a:cubicBezTo>
                  <a:pt x="5188" y="210"/>
                  <a:pt x="5184" y="205"/>
                  <a:pt x="5184" y="196"/>
                </a:cubicBezTo>
                <a:cubicBezTo>
                  <a:pt x="5170" y="132"/>
                  <a:pt x="5161" y="73"/>
                  <a:pt x="5156" y="14"/>
                </a:cubicBezTo>
                <a:cubicBezTo>
                  <a:pt x="5147" y="5"/>
                  <a:pt x="5134" y="1"/>
                  <a:pt x="5120" y="1"/>
                </a:cubicBezTo>
                <a:close/>
              </a:path>
            </a:pathLst>
          </a:custGeom>
          <a:solidFill>
            <a:schemeClr val="dk2"/>
          </a:solidFill>
          <a:ln>
            <a:noFill/>
          </a:ln>
        </p:spPr>
        <p:txBody>
          <a:bodyPr spcFirstLastPara="1" wrap="square" lIns="121868" tIns="121868" rIns="121868" bIns="121868" anchor="ctr" anchorCtr="0">
            <a:noAutofit/>
          </a:bodyPr>
          <a:lstStyle/>
          <a:p>
            <a:endParaRPr sz="2399"/>
          </a:p>
        </p:txBody>
      </p:sp>
      <p:sp>
        <p:nvSpPr>
          <p:cNvPr id="2119" name="Google Shape;2119;p72"/>
          <p:cNvSpPr/>
          <p:nvPr/>
        </p:nvSpPr>
        <p:spPr>
          <a:xfrm>
            <a:off x="5108659" y="1784334"/>
            <a:ext cx="815533" cy="530298"/>
          </a:xfrm>
          <a:custGeom>
            <a:avLst/>
            <a:gdLst/>
            <a:ahLst/>
            <a:cxnLst/>
            <a:rect l="l" t="t" r="r" b="b"/>
            <a:pathLst>
              <a:path w="7491" h="4871" extrusionOk="0">
                <a:moveTo>
                  <a:pt x="6640" y="0"/>
                </a:moveTo>
                <a:lnTo>
                  <a:pt x="6572" y="28"/>
                </a:lnTo>
                <a:cubicBezTo>
                  <a:pt x="6572" y="28"/>
                  <a:pt x="5490" y="519"/>
                  <a:pt x="5421" y="537"/>
                </a:cubicBezTo>
                <a:cubicBezTo>
                  <a:pt x="5353" y="555"/>
                  <a:pt x="3348" y="1478"/>
                  <a:pt x="3348" y="1478"/>
                </a:cubicBezTo>
                <a:cubicBezTo>
                  <a:pt x="3348" y="1478"/>
                  <a:pt x="1761" y="2188"/>
                  <a:pt x="1138" y="2456"/>
                </a:cubicBezTo>
                <a:cubicBezTo>
                  <a:pt x="515" y="2724"/>
                  <a:pt x="14" y="2943"/>
                  <a:pt x="1" y="2956"/>
                </a:cubicBezTo>
                <a:lnTo>
                  <a:pt x="401" y="3125"/>
                </a:lnTo>
                <a:lnTo>
                  <a:pt x="333" y="3216"/>
                </a:lnTo>
                <a:lnTo>
                  <a:pt x="151" y="3475"/>
                </a:lnTo>
                <a:cubicBezTo>
                  <a:pt x="151" y="3475"/>
                  <a:pt x="274" y="3516"/>
                  <a:pt x="351" y="3520"/>
                </a:cubicBezTo>
                <a:cubicBezTo>
                  <a:pt x="428" y="3529"/>
                  <a:pt x="433" y="3629"/>
                  <a:pt x="437" y="3679"/>
                </a:cubicBezTo>
                <a:cubicBezTo>
                  <a:pt x="442" y="3734"/>
                  <a:pt x="360" y="3961"/>
                  <a:pt x="360" y="3961"/>
                </a:cubicBezTo>
                <a:cubicBezTo>
                  <a:pt x="360" y="3961"/>
                  <a:pt x="383" y="4034"/>
                  <a:pt x="410" y="4057"/>
                </a:cubicBezTo>
                <a:cubicBezTo>
                  <a:pt x="433" y="4075"/>
                  <a:pt x="665" y="4107"/>
                  <a:pt x="665" y="4107"/>
                </a:cubicBezTo>
                <a:lnTo>
                  <a:pt x="405" y="4471"/>
                </a:lnTo>
                <a:lnTo>
                  <a:pt x="537" y="4484"/>
                </a:lnTo>
                <a:lnTo>
                  <a:pt x="828" y="4534"/>
                </a:lnTo>
                <a:lnTo>
                  <a:pt x="628" y="4871"/>
                </a:lnTo>
                <a:cubicBezTo>
                  <a:pt x="628" y="4871"/>
                  <a:pt x="710" y="4871"/>
                  <a:pt x="783" y="4866"/>
                </a:cubicBezTo>
                <a:cubicBezTo>
                  <a:pt x="856" y="4857"/>
                  <a:pt x="1442" y="4630"/>
                  <a:pt x="1583" y="4566"/>
                </a:cubicBezTo>
                <a:cubicBezTo>
                  <a:pt x="1724" y="4507"/>
                  <a:pt x="2334" y="4307"/>
                  <a:pt x="2456" y="4243"/>
                </a:cubicBezTo>
                <a:cubicBezTo>
                  <a:pt x="2579" y="4184"/>
                  <a:pt x="3880" y="3593"/>
                  <a:pt x="4043" y="3502"/>
                </a:cubicBezTo>
                <a:cubicBezTo>
                  <a:pt x="4203" y="3407"/>
                  <a:pt x="5826" y="2606"/>
                  <a:pt x="6331" y="2356"/>
                </a:cubicBezTo>
                <a:cubicBezTo>
                  <a:pt x="6836" y="2110"/>
                  <a:pt x="7491" y="1706"/>
                  <a:pt x="7491" y="1706"/>
                </a:cubicBezTo>
                <a:cubicBezTo>
                  <a:pt x="7491" y="1706"/>
                  <a:pt x="7336" y="1665"/>
                  <a:pt x="7277" y="1642"/>
                </a:cubicBezTo>
                <a:cubicBezTo>
                  <a:pt x="7222" y="1619"/>
                  <a:pt x="7027" y="1474"/>
                  <a:pt x="7027" y="1474"/>
                </a:cubicBezTo>
                <a:lnTo>
                  <a:pt x="7200" y="1205"/>
                </a:lnTo>
                <a:lnTo>
                  <a:pt x="6772" y="1014"/>
                </a:lnTo>
                <a:lnTo>
                  <a:pt x="6895" y="655"/>
                </a:lnTo>
                <a:lnTo>
                  <a:pt x="6531" y="460"/>
                </a:lnTo>
                <a:lnTo>
                  <a:pt x="6640" y="0"/>
                </a:lnTo>
                <a:close/>
              </a:path>
            </a:pathLst>
          </a:custGeom>
          <a:solidFill>
            <a:schemeClr val="lt2"/>
          </a:solidFill>
          <a:ln>
            <a:noFill/>
          </a:ln>
        </p:spPr>
        <p:txBody>
          <a:bodyPr spcFirstLastPara="1" wrap="square" lIns="121868" tIns="121868" rIns="121868" bIns="121868" anchor="ctr" anchorCtr="0">
            <a:noAutofit/>
          </a:bodyPr>
          <a:lstStyle/>
          <a:p>
            <a:endParaRPr sz="2399"/>
          </a:p>
        </p:txBody>
      </p:sp>
      <p:sp>
        <p:nvSpPr>
          <p:cNvPr id="2120" name="Google Shape;2120;p72"/>
          <p:cNvSpPr/>
          <p:nvPr/>
        </p:nvSpPr>
        <p:spPr>
          <a:xfrm>
            <a:off x="7663159" y="2126621"/>
            <a:ext cx="1633460" cy="1714349"/>
          </a:xfrm>
          <a:custGeom>
            <a:avLst/>
            <a:gdLst/>
            <a:ahLst/>
            <a:cxnLst/>
            <a:rect l="l" t="t" r="r" b="b"/>
            <a:pathLst>
              <a:path w="15004" h="15747" extrusionOk="0">
                <a:moveTo>
                  <a:pt x="2394" y="0"/>
                </a:moveTo>
                <a:cubicBezTo>
                  <a:pt x="1715" y="0"/>
                  <a:pt x="1142" y="35"/>
                  <a:pt x="951" y="138"/>
                </a:cubicBezTo>
                <a:cubicBezTo>
                  <a:pt x="551" y="356"/>
                  <a:pt x="119" y="11125"/>
                  <a:pt x="92" y="11807"/>
                </a:cubicBezTo>
                <a:cubicBezTo>
                  <a:pt x="69" y="12494"/>
                  <a:pt x="1" y="15090"/>
                  <a:pt x="210" y="15177"/>
                </a:cubicBezTo>
                <a:cubicBezTo>
                  <a:pt x="414" y="15263"/>
                  <a:pt x="419" y="15463"/>
                  <a:pt x="364" y="15654"/>
                </a:cubicBezTo>
                <a:cubicBezTo>
                  <a:pt x="344" y="15725"/>
                  <a:pt x="754" y="15747"/>
                  <a:pt x="1324" y="15747"/>
                </a:cubicBezTo>
                <a:cubicBezTo>
                  <a:pt x="2180" y="15747"/>
                  <a:pt x="3398" y="15699"/>
                  <a:pt x="4066" y="15699"/>
                </a:cubicBezTo>
                <a:cubicBezTo>
                  <a:pt x="4116" y="15699"/>
                  <a:pt x="4163" y="15699"/>
                  <a:pt x="4207" y="15700"/>
                </a:cubicBezTo>
                <a:cubicBezTo>
                  <a:pt x="4238" y="15700"/>
                  <a:pt x="4276" y="15700"/>
                  <a:pt x="4320" y="15700"/>
                </a:cubicBezTo>
                <a:cubicBezTo>
                  <a:pt x="5690" y="15700"/>
                  <a:pt x="13021" y="15567"/>
                  <a:pt x="13607" y="15531"/>
                </a:cubicBezTo>
                <a:cubicBezTo>
                  <a:pt x="14212" y="15500"/>
                  <a:pt x="14489" y="15236"/>
                  <a:pt x="14744" y="15199"/>
                </a:cubicBezTo>
                <a:cubicBezTo>
                  <a:pt x="15003" y="15168"/>
                  <a:pt x="14553" y="14385"/>
                  <a:pt x="14526" y="14158"/>
                </a:cubicBezTo>
                <a:cubicBezTo>
                  <a:pt x="14480" y="13735"/>
                  <a:pt x="14157" y="12398"/>
                  <a:pt x="14112" y="11934"/>
                </a:cubicBezTo>
                <a:cubicBezTo>
                  <a:pt x="14066" y="11470"/>
                  <a:pt x="13939" y="9674"/>
                  <a:pt x="13912" y="9210"/>
                </a:cubicBezTo>
                <a:cubicBezTo>
                  <a:pt x="13889" y="8746"/>
                  <a:pt x="13939" y="3844"/>
                  <a:pt x="13966" y="3326"/>
                </a:cubicBezTo>
                <a:cubicBezTo>
                  <a:pt x="13998" y="2812"/>
                  <a:pt x="13798" y="192"/>
                  <a:pt x="13866" y="142"/>
                </a:cubicBezTo>
                <a:cubicBezTo>
                  <a:pt x="13895" y="124"/>
                  <a:pt x="13699" y="118"/>
                  <a:pt x="13436" y="118"/>
                </a:cubicBezTo>
                <a:cubicBezTo>
                  <a:pt x="13032" y="118"/>
                  <a:pt x="12469" y="132"/>
                  <a:pt x="12306" y="138"/>
                </a:cubicBezTo>
                <a:cubicBezTo>
                  <a:pt x="12219" y="142"/>
                  <a:pt x="11437" y="144"/>
                  <a:pt x="10434" y="144"/>
                </a:cubicBezTo>
                <a:cubicBezTo>
                  <a:pt x="8427" y="144"/>
                  <a:pt x="5535" y="138"/>
                  <a:pt x="5535" y="138"/>
                </a:cubicBezTo>
                <a:cubicBezTo>
                  <a:pt x="5535" y="138"/>
                  <a:pt x="3752" y="0"/>
                  <a:pt x="2394" y="0"/>
                </a:cubicBezTo>
                <a:close/>
              </a:path>
            </a:pathLst>
          </a:custGeom>
          <a:solidFill>
            <a:schemeClr val="accent3"/>
          </a:solidFill>
          <a:ln>
            <a:noFill/>
          </a:ln>
        </p:spPr>
        <p:txBody>
          <a:bodyPr spcFirstLastPara="1" wrap="square" lIns="121868" tIns="121868" rIns="121868" bIns="121868" anchor="ctr" anchorCtr="0">
            <a:noAutofit/>
          </a:bodyPr>
          <a:lstStyle/>
          <a:p>
            <a:endParaRPr sz="2399"/>
          </a:p>
        </p:txBody>
      </p:sp>
      <p:sp>
        <p:nvSpPr>
          <p:cNvPr id="2121" name="Google Shape;2121;p72"/>
          <p:cNvSpPr/>
          <p:nvPr/>
        </p:nvSpPr>
        <p:spPr>
          <a:xfrm>
            <a:off x="7745903" y="1882964"/>
            <a:ext cx="1440327" cy="294379"/>
          </a:xfrm>
          <a:custGeom>
            <a:avLst/>
            <a:gdLst/>
            <a:ahLst/>
            <a:cxnLst/>
            <a:rect l="l" t="t" r="r" b="b"/>
            <a:pathLst>
              <a:path w="13230" h="2704" extrusionOk="0">
                <a:moveTo>
                  <a:pt x="5296" y="1"/>
                </a:moveTo>
                <a:cubicBezTo>
                  <a:pt x="3012" y="1"/>
                  <a:pt x="366" y="18"/>
                  <a:pt x="227" y="97"/>
                </a:cubicBezTo>
                <a:lnTo>
                  <a:pt x="0" y="2458"/>
                </a:lnTo>
                <a:cubicBezTo>
                  <a:pt x="0" y="2458"/>
                  <a:pt x="3147" y="2653"/>
                  <a:pt x="5516" y="2699"/>
                </a:cubicBezTo>
                <a:cubicBezTo>
                  <a:pt x="5688" y="2702"/>
                  <a:pt x="5875" y="2703"/>
                  <a:pt x="6073" y="2703"/>
                </a:cubicBezTo>
                <a:cubicBezTo>
                  <a:pt x="8611" y="2703"/>
                  <a:pt x="13052" y="2453"/>
                  <a:pt x="13052" y="2453"/>
                </a:cubicBezTo>
                <a:cubicBezTo>
                  <a:pt x="13052" y="2453"/>
                  <a:pt x="13170" y="1603"/>
                  <a:pt x="13202" y="1484"/>
                </a:cubicBezTo>
                <a:cubicBezTo>
                  <a:pt x="13229" y="1366"/>
                  <a:pt x="13056" y="25"/>
                  <a:pt x="13056" y="25"/>
                </a:cubicBezTo>
                <a:lnTo>
                  <a:pt x="8613" y="11"/>
                </a:lnTo>
                <a:cubicBezTo>
                  <a:pt x="8613" y="11"/>
                  <a:pt x="7063" y="1"/>
                  <a:pt x="5296" y="1"/>
                </a:cubicBezTo>
                <a:close/>
              </a:path>
            </a:pathLst>
          </a:custGeom>
          <a:solidFill>
            <a:schemeClr val="accent5"/>
          </a:solidFill>
          <a:ln>
            <a:noFill/>
          </a:ln>
        </p:spPr>
        <p:txBody>
          <a:bodyPr spcFirstLastPara="1" wrap="square" lIns="121868" tIns="121868" rIns="121868" bIns="121868" anchor="ctr" anchorCtr="0">
            <a:noAutofit/>
          </a:bodyPr>
          <a:lstStyle/>
          <a:p>
            <a:endParaRPr sz="2399"/>
          </a:p>
        </p:txBody>
      </p:sp>
      <p:sp>
        <p:nvSpPr>
          <p:cNvPr id="2122" name="Google Shape;2122;p72"/>
          <p:cNvSpPr/>
          <p:nvPr/>
        </p:nvSpPr>
        <p:spPr>
          <a:xfrm>
            <a:off x="7742854" y="1892981"/>
            <a:ext cx="136739" cy="173972"/>
          </a:xfrm>
          <a:custGeom>
            <a:avLst/>
            <a:gdLst/>
            <a:ahLst/>
            <a:cxnLst/>
            <a:rect l="l" t="t" r="r" b="b"/>
            <a:pathLst>
              <a:path w="1256" h="1598" extrusionOk="0">
                <a:moveTo>
                  <a:pt x="1251" y="1"/>
                </a:moveTo>
                <a:cubicBezTo>
                  <a:pt x="1210" y="5"/>
                  <a:pt x="1170" y="5"/>
                  <a:pt x="1124" y="5"/>
                </a:cubicBezTo>
                <a:lnTo>
                  <a:pt x="1" y="1420"/>
                </a:lnTo>
                <a:lnTo>
                  <a:pt x="5" y="1597"/>
                </a:lnTo>
                <a:cubicBezTo>
                  <a:pt x="419" y="1083"/>
                  <a:pt x="828" y="565"/>
                  <a:pt x="1238" y="51"/>
                </a:cubicBezTo>
                <a:cubicBezTo>
                  <a:pt x="1251" y="37"/>
                  <a:pt x="1256" y="19"/>
                  <a:pt x="1251" y="1"/>
                </a:cubicBezTo>
                <a:close/>
              </a:path>
            </a:pathLst>
          </a:custGeom>
          <a:solidFill>
            <a:srgbClr val="D8D2E7"/>
          </a:solidFill>
          <a:ln>
            <a:noFill/>
          </a:ln>
        </p:spPr>
        <p:txBody>
          <a:bodyPr spcFirstLastPara="1" wrap="square" lIns="121868" tIns="121868" rIns="121868" bIns="121868" anchor="ctr" anchorCtr="0">
            <a:noAutofit/>
          </a:bodyPr>
          <a:lstStyle/>
          <a:p>
            <a:endParaRPr sz="2399"/>
          </a:p>
        </p:txBody>
      </p:sp>
      <p:sp>
        <p:nvSpPr>
          <p:cNvPr id="2123" name="Google Shape;2123;p72"/>
          <p:cNvSpPr/>
          <p:nvPr/>
        </p:nvSpPr>
        <p:spPr>
          <a:xfrm>
            <a:off x="7751781" y="1891021"/>
            <a:ext cx="218499" cy="261067"/>
          </a:xfrm>
          <a:custGeom>
            <a:avLst/>
            <a:gdLst/>
            <a:ahLst/>
            <a:cxnLst/>
            <a:rect l="l" t="t" r="r" b="b"/>
            <a:pathLst>
              <a:path w="2007" h="2398" extrusionOk="0">
                <a:moveTo>
                  <a:pt x="2006" y="1"/>
                </a:moveTo>
                <a:cubicBezTo>
                  <a:pt x="1956" y="1"/>
                  <a:pt x="1902" y="1"/>
                  <a:pt x="1852" y="5"/>
                </a:cubicBezTo>
                <a:cubicBezTo>
                  <a:pt x="1206" y="774"/>
                  <a:pt x="587" y="1570"/>
                  <a:pt x="1" y="2388"/>
                </a:cubicBezTo>
                <a:cubicBezTo>
                  <a:pt x="32" y="2393"/>
                  <a:pt x="78" y="2393"/>
                  <a:pt x="137" y="2397"/>
                </a:cubicBezTo>
                <a:cubicBezTo>
                  <a:pt x="728" y="1570"/>
                  <a:pt x="1351" y="774"/>
                  <a:pt x="2006" y="1"/>
                </a:cubicBezTo>
                <a:close/>
              </a:path>
            </a:pathLst>
          </a:custGeom>
          <a:solidFill>
            <a:srgbClr val="D8D2E7"/>
          </a:solidFill>
          <a:ln>
            <a:noFill/>
          </a:ln>
        </p:spPr>
        <p:txBody>
          <a:bodyPr spcFirstLastPara="1" wrap="square" lIns="121868" tIns="121868" rIns="121868" bIns="121868" anchor="ctr" anchorCtr="0">
            <a:noAutofit/>
          </a:bodyPr>
          <a:lstStyle/>
          <a:p>
            <a:endParaRPr sz="2399"/>
          </a:p>
        </p:txBody>
      </p:sp>
      <p:sp>
        <p:nvSpPr>
          <p:cNvPr id="2124" name="Google Shape;2124;p72"/>
          <p:cNvSpPr/>
          <p:nvPr/>
        </p:nvSpPr>
        <p:spPr>
          <a:xfrm>
            <a:off x="7847806" y="1889061"/>
            <a:ext cx="221982" cy="268469"/>
          </a:xfrm>
          <a:custGeom>
            <a:avLst/>
            <a:gdLst/>
            <a:ahLst/>
            <a:cxnLst/>
            <a:rect l="l" t="t" r="r" b="b"/>
            <a:pathLst>
              <a:path w="2039" h="2466" extrusionOk="0">
                <a:moveTo>
                  <a:pt x="2038" y="0"/>
                </a:moveTo>
                <a:cubicBezTo>
                  <a:pt x="1988" y="0"/>
                  <a:pt x="1943" y="5"/>
                  <a:pt x="1893" y="5"/>
                </a:cubicBezTo>
                <a:lnTo>
                  <a:pt x="1" y="2456"/>
                </a:lnTo>
                <a:cubicBezTo>
                  <a:pt x="46" y="2461"/>
                  <a:pt x="92" y="2465"/>
                  <a:pt x="142" y="2465"/>
                </a:cubicBezTo>
                <a:cubicBezTo>
                  <a:pt x="774" y="1642"/>
                  <a:pt x="1406" y="824"/>
                  <a:pt x="2038" y="0"/>
                </a:cubicBezTo>
                <a:close/>
              </a:path>
            </a:pathLst>
          </a:custGeom>
          <a:solidFill>
            <a:srgbClr val="D8D2E7"/>
          </a:solidFill>
          <a:ln>
            <a:noFill/>
          </a:ln>
        </p:spPr>
        <p:txBody>
          <a:bodyPr spcFirstLastPara="1" wrap="square" lIns="121868" tIns="121868" rIns="121868" bIns="121868" anchor="ctr" anchorCtr="0">
            <a:noAutofit/>
          </a:bodyPr>
          <a:lstStyle/>
          <a:p>
            <a:endParaRPr sz="2399"/>
          </a:p>
        </p:txBody>
      </p:sp>
      <p:sp>
        <p:nvSpPr>
          <p:cNvPr id="2125" name="Google Shape;2125;p72"/>
          <p:cNvSpPr/>
          <p:nvPr/>
        </p:nvSpPr>
        <p:spPr>
          <a:xfrm>
            <a:off x="7951779" y="1887537"/>
            <a:ext cx="229386" cy="275436"/>
          </a:xfrm>
          <a:custGeom>
            <a:avLst/>
            <a:gdLst/>
            <a:ahLst/>
            <a:cxnLst/>
            <a:rect l="l" t="t" r="r" b="b"/>
            <a:pathLst>
              <a:path w="2107" h="2530" extrusionOk="0">
                <a:moveTo>
                  <a:pt x="1961" y="1"/>
                </a:moveTo>
                <a:cubicBezTo>
                  <a:pt x="1315" y="851"/>
                  <a:pt x="660" y="1688"/>
                  <a:pt x="1" y="2520"/>
                </a:cubicBezTo>
                <a:cubicBezTo>
                  <a:pt x="46" y="2525"/>
                  <a:pt x="92" y="2525"/>
                  <a:pt x="142" y="2529"/>
                </a:cubicBezTo>
                <a:cubicBezTo>
                  <a:pt x="806" y="1693"/>
                  <a:pt x="1461" y="851"/>
                  <a:pt x="2106" y="1"/>
                </a:cubicBezTo>
                <a:close/>
              </a:path>
            </a:pathLst>
          </a:custGeom>
          <a:solidFill>
            <a:srgbClr val="D8D2E7"/>
          </a:solidFill>
          <a:ln>
            <a:noFill/>
          </a:ln>
        </p:spPr>
        <p:txBody>
          <a:bodyPr spcFirstLastPara="1" wrap="square" lIns="121868" tIns="121868" rIns="121868" bIns="121868" anchor="ctr" anchorCtr="0">
            <a:noAutofit/>
          </a:bodyPr>
          <a:lstStyle/>
          <a:p>
            <a:endParaRPr sz="2399"/>
          </a:p>
        </p:txBody>
      </p:sp>
      <p:sp>
        <p:nvSpPr>
          <p:cNvPr id="2126" name="Google Shape;2126;p72"/>
          <p:cNvSpPr/>
          <p:nvPr/>
        </p:nvSpPr>
        <p:spPr>
          <a:xfrm>
            <a:off x="8038986" y="1886557"/>
            <a:ext cx="252030" cy="280336"/>
          </a:xfrm>
          <a:custGeom>
            <a:avLst/>
            <a:gdLst/>
            <a:ahLst/>
            <a:cxnLst/>
            <a:rect l="l" t="t" r="r" b="b"/>
            <a:pathLst>
              <a:path w="2315" h="2575" extrusionOk="0">
                <a:moveTo>
                  <a:pt x="2169" y="1"/>
                </a:moveTo>
                <a:cubicBezTo>
                  <a:pt x="1465" y="874"/>
                  <a:pt x="742" y="1729"/>
                  <a:pt x="0" y="2570"/>
                </a:cubicBezTo>
                <a:lnTo>
                  <a:pt x="146" y="2575"/>
                </a:lnTo>
                <a:cubicBezTo>
                  <a:pt x="887" y="1733"/>
                  <a:pt x="1610" y="874"/>
                  <a:pt x="2315" y="1"/>
                </a:cubicBezTo>
                <a:close/>
              </a:path>
            </a:pathLst>
          </a:custGeom>
          <a:solidFill>
            <a:srgbClr val="D8D2E7"/>
          </a:solidFill>
          <a:ln>
            <a:noFill/>
          </a:ln>
        </p:spPr>
        <p:txBody>
          <a:bodyPr spcFirstLastPara="1" wrap="square" lIns="121868" tIns="121868" rIns="121868" bIns="121868" anchor="ctr" anchorCtr="0">
            <a:noAutofit/>
          </a:bodyPr>
          <a:lstStyle/>
          <a:p>
            <a:endParaRPr sz="2399"/>
          </a:p>
        </p:txBody>
      </p:sp>
      <p:sp>
        <p:nvSpPr>
          <p:cNvPr id="2127" name="Google Shape;2127;p72"/>
          <p:cNvSpPr/>
          <p:nvPr/>
        </p:nvSpPr>
        <p:spPr>
          <a:xfrm>
            <a:off x="8133487" y="1885577"/>
            <a:ext cx="261501" cy="285344"/>
          </a:xfrm>
          <a:custGeom>
            <a:avLst/>
            <a:gdLst/>
            <a:ahLst/>
            <a:cxnLst/>
            <a:rect l="l" t="t" r="r" b="b"/>
            <a:pathLst>
              <a:path w="2402" h="2621" extrusionOk="0">
                <a:moveTo>
                  <a:pt x="2256" y="1"/>
                </a:moveTo>
                <a:cubicBezTo>
                  <a:pt x="1542" y="906"/>
                  <a:pt x="792" y="1779"/>
                  <a:pt x="1" y="2616"/>
                </a:cubicBezTo>
                <a:cubicBezTo>
                  <a:pt x="55" y="2620"/>
                  <a:pt x="105" y="2620"/>
                  <a:pt x="155" y="2620"/>
                </a:cubicBezTo>
                <a:cubicBezTo>
                  <a:pt x="942" y="1783"/>
                  <a:pt x="1693" y="910"/>
                  <a:pt x="2402" y="1"/>
                </a:cubicBezTo>
                <a:close/>
              </a:path>
            </a:pathLst>
          </a:custGeom>
          <a:solidFill>
            <a:srgbClr val="D8D2E7"/>
          </a:solidFill>
          <a:ln>
            <a:noFill/>
          </a:ln>
        </p:spPr>
        <p:txBody>
          <a:bodyPr spcFirstLastPara="1" wrap="square" lIns="121868" tIns="121868" rIns="121868" bIns="121868" anchor="ctr" anchorCtr="0">
            <a:noAutofit/>
          </a:bodyPr>
          <a:lstStyle/>
          <a:p>
            <a:endParaRPr sz="2399"/>
          </a:p>
        </p:txBody>
      </p:sp>
      <p:sp>
        <p:nvSpPr>
          <p:cNvPr id="2128" name="Google Shape;2128;p72"/>
          <p:cNvSpPr/>
          <p:nvPr/>
        </p:nvSpPr>
        <p:spPr>
          <a:xfrm>
            <a:off x="8284493" y="1884597"/>
            <a:ext cx="216974" cy="291223"/>
          </a:xfrm>
          <a:custGeom>
            <a:avLst/>
            <a:gdLst/>
            <a:ahLst/>
            <a:cxnLst/>
            <a:rect l="l" t="t" r="r" b="b"/>
            <a:pathLst>
              <a:path w="1993" h="2675" extrusionOk="0">
                <a:moveTo>
                  <a:pt x="1993" y="1"/>
                </a:moveTo>
                <a:cubicBezTo>
                  <a:pt x="1947" y="1"/>
                  <a:pt x="1902" y="1"/>
                  <a:pt x="1852" y="5"/>
                </a:cubicBezTo>
                <a:lnTo>
                  <a:pt x="1" y="2670"/>
                </a:lnTo>
                <a:cubicBezTo>
                  <a:pt x="51" y="2675"/>
                  <a:pt x="96" y="2675"/>
                  <a:pt x="142" y="2675"/>
                </a:cubicBezTo>
                <a:lnTo>
                  <a:pt x="1993" y="1"/>
                </a:lnTo>
                <a:close/>
              </a:path>
            </a:pathLst>
          </a:custGeom>
          <a:solidFill>
            <a:srgbClr val="D8D2E7"/>
          </a:solidFill>
          <a:ln>
            <a:noFill/>
          </a:ln>
        </p:spPr>
        <p:txBody>
          <a:bodyPr spcFirstLastPara="1" wrap="square" lIns="121868" tIns="121868" rIns="121868" bIns="121868" anchor="ctr" anchorCtr="0">
            <a:noAutofit/>
          </a:bodyPr>
          <a:lstStyle/>
          <a:p>
            <a:endParaRPr sz="2399"/>
          </a:p>
        </p:txBody>
      </p:sp>
      <p:sp>
        <p:nvSpPr>
          <p:cNvPr id="2129" name="Google Shape;2129;p72"/>
          <p:cNvSpPr/>
          <p:nvPr/>
        </p:nvSpPr>
        <p:spPr>
          <a:xfrm>
            <a:off x="8381606" y="1884161"/>
            <a:ext cx="231781" cy="293182"/>
          </a:xfrm>
          <a:custGeom>
            <a:avLst/>
            <a:gdLst/>
            <a:ahLst/>
            <a:cxnLst/>
            <a:rect l="l" t="t" r="r" b="b"/>
            <a:pathLst>
              <a:path w="2129" h="2693" extrusionOk="0">
                <a:moveTo>
                  <a:pt x="1983" y="0"/>
                </a:moveTo>
                <a:lnTo>
                  <a:pt x="0" y="2692"/>
                </a:lnTo>
                <a:lnTo>
                  <a:pt x="141" y="2692"/>
                </a:lnTo>
                <a:lnTo>
                  <a:pt x="2129" y="0"/>
                </a:lnTo>
                <a:close/>
              </a:path>
            </a:pathLst>
          </a:custGeom>
          <a:solidFill>
            <a:srgbClr val="D8D2E7"/>
          </a:solidFill>
          <a:ln>
            <a:noFill/>
          </a:ln>
        </p:spPr>
        <p:txBody>
          <a:bodyPr spcFirstLastPara="1" wrap="square" lIns="121868" tIns="121868" rIns="121868" bIns="121868" anchor="ctr" anchorCtr="0">
            <a:noAutofit/>
          </a:bodyPr>
          <a:lstStyle/>
          <a:p>
            <a:endParaRPr sz="2399"/>
          </a:p>
        </p:txBody>
      </p:sp>
      <p:sp>
        <p:nvSpPr>
          <p:cNvPr id="2130" name="Google Shape;2130;p72"/>
          <p:cNvSpPr/>
          <p:nvPr/>
        </p:nvSpPr>
        <p:spPr>
          <a:xfrm>
            <a:off x="8467179" y="1884161"/>
            <a:ext cx="227426" cy="292638"/>
          </a:xfrm>
          <a:custGeom>
            <a:avLst/>
            <a:gdLst/>
            <a:ahLst/>
            <a:cxnLst/>
            <a:rect l="l" t="t" r="r" b="b"/>
            <a:pathLst>
              <a:path w="2089" h="2688" extrusionOk="0">
                <a:moveTo>
                  <a:pt x="1952" y="0"/>
                </a:moveTo>
                <a:cubicBezTo>
                  <a:pt x="1333" y="923"/>
                  <a:pt x="683" y="1819"/>
                  <a:pt x="1" y="2688"/>
                </a:cubicBezTo>
                <a:lnTo>
                  <a:pt x="151" y="2688"/>
                </a:lnTo>
                <a:cubicBezTo>
                  <a:pt x="829" y="1819"/>
                  <a:pt x="1474" y="923"/>
                  <a:pt x="2088" y="0"/>
                </a:cubicBezTo>
                <a:close/>
              </a:path>
            </a:pathLst>
          </a:custGeom>
          <a:solidFill>
            <a:srgbClr val="D8D2E7"/>
          </a:solidFill>
          <a:ln>
            <a:noFill/>
          </a:ln>
        </p:spPr>
        <p:txBody>
          <a:bodyPr spcFirstLastPara="1" wrap="square" lIns="121868" tIns="121868" rIns="121868" bIns="121868" anchor="ctr" anchorCtr="0">
            <a:noAutofit/>
          </a:bodyPr>
          <a:lstStyle/>
          <a:p>
            <a:endParaRPr sz="2399"/>
          </a:p>
        </p:txBody>
      </p:sp>
      <p:sp>
        <p:nvSpPr>
          <p:cNvPr id="2131" name="Google Shape;2131;p72"/>
          <p:cNvSpPr/>
          <p:nvPr/>
        </p:nvSpPr>
        <p:spPr>
          <a:xfrm>
            <a:off x="8574636" y="1884161"/>
            <a:ext cx="228842" cy="290679"/>
          </a:xfrm>
          <a:custGeom>
            <a:avLst/>
            <a:gdLst/>
            <a:ahLst/>
            <a:cxnLst/>
            <a:rect l="l" t="t" r="r" b="b"/>
            <a:pathLst>
              <a:path w="2102" h="2670" extrusionOk="0">
                <a:moveTo>
                  <a:pt x="1961" y="0"/>
                </a:moveTo>
                <a:cubicBezTo>
                  <a:pt x="1342" y="919"/>
                  <a:pt x="687" y="1810"/>
                  <a:pt x="1" y="2669"/>
                </a:cubicBezTo>
                <a:cubicBezTo>
                  <a:pt x="51" y="2669"/>
                  <a:pt x="101" y="2669"/>
                  <a:pt x="151" y="2665"/>
                </a:cubicBezTo>
                <a:cubicBezTo>
                  <a:pt x="833" y="1805"/>
                  <a:pt x="1488" y="919"/>
                  <a:pt x="2102" y="0"/>
                </a:cubicBezTo>
                <a:close/>
              </a:path>
            </a:pathLst>
          </a:custGeom>
          <a:solidFill>
            <a:srgbClr val="D8D2E7"/>
          </a:solidFill>
          <a:ln>
            <a:noFill/>
          </a:ln>
        </p:spPr>
        <p:txBody>
          <a:bodyPr spcFirstLastPara="1" wrap="square" lIns="121868" tIns="121868" rIns="121868" bIns="121868" anchor="ctr" anchorCtr="0">
            <a:noAutofit/>
          </a:bodyPr>
          <a:lstStyle/>
          <a:p>
            <a:endParaRPr sz="2399"/>
          </a:p>
        </p:txBody>
      </p:sp>
      <p:sp>
        <p:nvSpPr>
          <p:cNvPr id="2132" name="Google Shape;2132;p72"/>
          <p:cNvSpPr/>
          <p:nvPr/>
        </p:nvSpPr>
        <p:spPr>
          <a:xfrm>
            <a:off x="8647595" y="1873308"/>
            <a:ext cx="214471" cy="287304"/>
          </a:xfrm>
          <a:custGeom>
            <a:avLst/>
            <a:gdLst/>
            <a:ahLst/>
            <a:cxnLst/>
            <a:rect l="l" t="t" r="r" b="b"/>
            <a:pathLst>
              <a:path w="1970" h="2639" extrusionOk="0">
                <a:moveTo>
                  <a:pt x="1833" y="1"/>
                </a:moveTo>
                <a:cubicBezTo>
                  <a:pt x="1237" y="892"/>
                  <a:pt x="623" y="1774"/>
                  <a:pt x="0" y="2638"/>
                </a:cubicBezTo>
                <a:cubicBezTo>
                  <a:pt x="46" y="2638"/>
                  <a:pt x="96" y="2634"/>
                  <a:pt x="146" y="2634"/>
                </a:cubicBezTo>
                <a:cubicBezTo>
                  <a:pt x="769" y="1770"/>
                  <a:pt x="1378" y="892"/>
                  <a:pt x="1970" y="1"/>
                </a:cubicBezTo>
                <a:close/>
              </a:path>
            </a:pathLst>
          </a:custGeom>
          <a:solidFill>
            <a:srgbClr val="D8D2E7"/>
          </a:solidFill>
          <a:ln>
            <a:noFill/>
          </a:ln>
        </p:spPr>
        <p:txBody>
          <a:bodyPr spcFirstLastPara="1" wrap="square" lIns="121868" tIns="121868" rIns="121868" bIns="121868" anchor="ctr" anchorCtr="0">
            <a:noAutofit/>
          </a:bodyPr>
          <a:lstStyle/>
          <a:p>
            <a:endParaRPr sz="2399"/>
          </a:p>
        </p:txBody>
      </p:sp>
      <p:sp>
        <p:nvSpPr>
          <p:cNvPr id="2133" name="Google Shape;2133;p72"/>
          <p:cNvSpPr/>
          <p:nvPr/>
        </p:nvSpPr>
        <p:spPr>
          <a:xfrm>
            <a:off x="8794013" y="1885142"/>
            <a:ext cx="208047" cy="282730"/>
          </a:xfrm>
          <a:custGeom>
            <a:avLst/>
            <a:gdLst/>
            <a:ahLst/>
            <a:cxnLst/>
            <a:rect l="l" t="t" r="r" b="b"/>
            <a:pathLst>
              <a:path w="1911" h="2597" extrusionOk="0">
                <a:moveTo>
                  <a:pt x="1774" y="0"/>
                </a:moveTo>
                <a:cubicBezTo>
                  <a:pt x="1228" y="901"/>
                  <a:pt x="637" y="1765"/>
                  <a:pt x="0" y="2597"/>
                </a:cubicBezTo>
                <a:cubicBezTo>
                  <a:pt x="50" y="2592"/>
                  <a:pt x="100" y="2592"/>
                  <a:pt x="150" y="2592"/>
                </a:cubicBezTo>
                <a:cubicBezTo>
                  <a:pt x="778" y="1760"/>
                  <a:pt x="1365" y="896"/>
                  <a:pt x="1910" y="0"/>
                </a:cubicBezTo>
                <a:close/>
              </a:path>
            </a:pathLst>
          </a:custGeom>
          <a:solidFill>
            <a:srgbClr val="D8D2E7"/>
          </a:solidFill>
          <a:ln>
            <a:noFill/>
          </a:ln>
        </p:spPr>
        <p:txBody>
          <a:bodyPr spcFirstLastPara="1" wrap="square" lIns="121868" tIns="121868" rIns="121868" bIns="121868" anchor="ctr" anchorCtr="0">
            <a:noAutofit/>
          </a:bodyPr>
          <a:lstStyle/>
          <a:p>
            <a:endParaRPr sz="2399"/>
          </a:p>
        </p:txBody>
      </p:sp>
      <p:sp>
        <p:nvSpPr>
          <p:cNvPr id="2134" name="Google Shape;2134;p72"/>
          <p:cNvSpPr/>
          <p:nvPr/>
        </p:nvSpPr>
        <p:spPr>
          <a:xfrm>
            <a:off x="8894067" y="1885577"/>
            <a:ext cx="200536" cy="277832"/>
          </a:xfrm>
          <a:custGeom>
            <a:avLst/>
            <a:gdLst/>
            <a:ahLst/>
            <a:cxnLst/>
            <a:rect l="l" t="t" r="r" b="b"/>
            <a:pathLst>
              <a:path w="1842" h="2552" extrusionOk="0">
                <a:moveTo>
                  <a:pt x="1705" y="1"/>
                </a:moveTo>
                <a:cubicBezTo>
                  <a:pt x="1169" y="874"/>
                  <a:pt x="600" y="1729"/>
                  <a:pt x="0" y="2552"/>
                </a:cubicBezTo>
                <a:cubicBezTo>
                  <a:pt x="50" y="2552"/>
                  <a:pt x="96" y="2547"/>
                  <a:pt x="146" y="2547"/>
                </a:cubicBezTo>
                <a:cubicBezTo>
                  <a:pt x="741" y="1724"/>
                  <a:pt x="1310" y="874"/>
                  <a:pt x="1842" y="1"/>
                </a:cubicBezTo>
                <a:close/>
              </a:path>
            </a:pathLst>
          </a:custGeom>
          <a:solidFill>
            <a:srgbClr val="D8D2E7"/>
          </a:solidFill>
          <a:ln>
            <a:noFill/>
          </a:ln>
        </p:spPr>
        <p:txBody>
          <a:bodyPr spcFirstLastPara="1" wrap="square" lIns="121868" tIns="121868" rIns="121868" bIns="121868" anchor="ctr" anchorCtr="0">
            <a:noAutofit/>
          </a:bodyPr>
          <a:lstStyle/>
          <a:p>
            <a:endParaRPr sz="2399"/>
          </a:p>
        </p:txBody>
      </p:sp>
      <p:sp>
        <p:nvSpPr>
          <p:cNvPr id="2135" name="Google Shape;2135;p72"/>
          <p:cNvSpPr/>
          <p:nvPr/>
        </p:nvSpPr>
        <p:spPr>
          <a:xfrm>
            <a:off x="8996515" y="1892001"/>
            <a:ext cx="174407" cy="266945"/>
          </a:xfrm>
          <a:custGeom>
            <a:avLst/>
            <a:gdLst/>
            <a:ahLst/>
            <a:cxnLst/>
            <a:rect l="l" t="t" r="r" b="b"/>
            <a:pathLst>
              <a:path w="1602" h="2452" extrusionOk="0">
                <a:moveTo>
                  <a:pt x="1578" y="1"/>
                </a:moveTo>
                <a:cubicBezTo>
                  <a:pt x="1087" y="842"/>
                  <a:pt x="564" y="1661"/>
                  <a:pt x="0" y="2452"/>
                </a:cubicBezTo>
                <a:cubicBezTo>
                  <a:pt x="50" y="2447"/>
                  <a:pt x="100" y="2447"/>
                  <a:pt x="146" y="2443"/>
                </a:cubicBezTo>
                <a:cubicBezTo>
                  <a:pt x="664" y="1715"/>
                  <a:pt x="1146" y="965"/>
                  <a:pt x="1601" y="187"/>
                </a:cubicBezTo>
                <a:cubicBezTo>
                  <a:pt x="1592" y="110"/>
                  <a:pt x="1583" y="46"/>
                  <a:pt x="1578" y="1"/>
                </a:cubicBezTo>
                <a:close/>
              </a:path>
            </a:pathLst>
          </a:custGeom>
          <a:solidFill>
            <a:srgbClr val="D8D2E7"/>
          </a:solidFill>
          <a:ln>
            <a:noFill/>
          </a:ln>
        </p:spPr>
        <p:txBody>
          <a:bodyPr spcFirstLastPara="1" wrap="square" lIns="121868" tIns="121868" rIns="121868" bIns="121868" anchor="ctr" anchorCtr="0">
            <a:noAutofit/>
          </a:bodyPr>
          <a:lstStyle/>
          <a:p>
            <a:endParaRPr sz="2399"/>
          </a:p>
        </p:txBody>
      </p:sp>
      <p:sp>
        <p:nvSpPr>
          <p:cNvPr id="2136" name="Google Shape;2136;p72"/>
          <p:cNvSpPr/>
          <p:nvPr/>
        </p:nvSpPr>
        <p:spPr>
          <a:xfrm>
            <a:off x="9090037" y="2021232"/>
            <a:ext cx="93736" cy="132819"/>
          </a:xfrm>
          <a:custGeom>
            <a:avLst/>
            <a:gdLst/>
            <a:ahLst/>
            <a:cxnLst/>
            <a:rect l="l" t="t" r="r" b="b"/>
            <a:pathLst>
              <a:path w="861" h="1220" extrusionOk="0">
                <a:moveTo>
                  <a:pt x="851" y="1"/>
                </a:moveTo>
                <a:cubicBezTo>
                  <a:pt x="569" y="410"/>
                  <a:pt x="283" y="815"/>
                  <a:pt x="1" y="1219"/>
                </a:cubicBezTo>
                <a:cubicBezTo>
                  <a:pt x="51" y="1219"/>
                  <a:pt x="101" y="1215"/>
                  <a:pt x="146" y="1215"/>
                </a:cubicBezTo>
                <a:cubicBezTo>
                  <a:pt x="383" y="874"/>
                  <a:pt x="619" y="533"/>
                  <a:pt x="856" y="192"/>
                </a:cubicBezTo>
                <a:cubicBezTo>
                  <a:pt x="860" y="155"/>
                  <a:pt x="856" y="87"/>
                  <a:pt x="851" y="1"/>
                </a:cubicBezTo>
                <a:close/>
              </a:path>
            </a:pathLst>
          </a:custGeom>
          <a:solidFill>
            <a:srgbClr val="D8D2E7"/>
          </a:solidFill>
          <a:ln>
            <a:noFill/>
          </a:ln>
        </p:spPr>
        <p:txBody>
          <a:bodyPr spcFirstLastPara="1" wrap="square" lIns="121868" tIns="121868" rIns="121868" bIns="121868" anchor="ctr" anchorCtr="0">
            <a:noAutofit/>
          </a:bodyPr>
          <a:lstStyle/>
          <a:p>
            <a:endParaRPr sz="2399"/>
          </a:p>
        </p:txBody>
      </p:sp>
      <p:sp>
        <p:nvSpPr>
          <p:cNvPr id="2137" name="Google Shape;2137;p72"/>
          <p:cNvSpPr/>
          <p:nvPr/>
        </p:nvSpPr>
        <p:spPr>
          <a:xfrm>
            <a:off x="2781553" y="1876713"/>
            <a:ext cx="1774554" cy="2214163"/>
          </a:xfrm>
          <a:custGeom>
            <a:avLst/>
            <a:gdLst/>
            <a:ahLst/>
            <a:cxnLst/>
            <a:rect l="l" t="t" r="r" b="b"/>
            <a:pathLst>
              <a:path w="16300" h="20338" extrusionOk="0">
                <a:moveTo>
                  <a:pt x="13080" y="1"/>
                </a:moveTo>
                <a:cubicBezTo>
                  <a:pt x="13080" y="1"/>
                  <a:pt x="9273" y="260"/>
                  <a:pt x="8346" y="351"/>
                </a:cubicBezTo>
                <a:cubicBezTo>
                  <a:pt x="7594" y="428"/>
                  <a:pt x="5214" y="472"/>
                  <a:pt x="4107" y="472"/>
                </a:cubicBezTo>
                <a:cubicBezTo>
                  <a:pt x="3842" y="472"/>
                  <a:pt x="3650" y="470"/>
                  <a:pt x="3571" y="464"/>
                </a:cubicBezTo>
                <a:cubicBezTo>
                  <a:pt x="3505" y="460"/>
                  <a:pt x="3388" y="458"/>
                  <a:pt x="3237" y="458"/>
                </a:cubicBezTo>
                <a:cubicBezTo>
                  <a:pt x="2429" y="458"/>
                  <a:pt x="656" y="510"/>
                  <a:pt x="656" y="510"/>
                </a:cubicBezTo>
                <a:cubicBezTo>
                  <a:pt x="656" y="510"/>
                  <a:pt x="951" y="3102"/>
                  <a:pt x="951" y="3334"/>
                </a:cubicBezTo>
                <a:cubicBezTo>
                  <a:pt x="951" y="3566"/>
                  <a:pt x="1092" y="6367"/>
                  <a:pt x="1038" y="6672"/>
                </a:cubicBezTo>
                <a:cubicBezTo>
                  <a:pt x="983" y="6977"/>
                  <a:pt x="828" y="10969"/>
                  <a:pt x="792" y="11470"/>
                </a:cubicBezTo>
                <a:cubicBezTo>
                  <a:pt x="756" y="11970"/>
                  <a:pt x="583" y="15253"/>
                  <a:pt x="528" y="15772"/>
                </a:cubicBezTo>
                <a:cubicBezTo>
                  <a:pt x="474" y="16290"/>
                  <a:pt x="1" y="20115"/>
                  <a:pt x="1" y="20115"/>
                </a:cubicBezTo>
                <a:cubicBezTo>
                  <a:pt x="1" y="20115"/>
                  <a:pt x="1306" y="20156"/>
                  <a:pt x="1865" y="20292"/>
                </a:cubicBezTo>
                <a:cubicBezTo>
                  <a:pt x="1994" y="20325"/>
                  <a:pt x="2327" y="20338"/>
                  <a:pt x="2773" y="20338"/>
                </a:cubicBezTo>
                <a:cubicBezTo>
                  <a:pt x="4248" y="20338"/>
                  <a:pt x="6966" y="20197"/>
                  <a:pt x="7695" y="20169"/>
                </a:cubicBezTo>
                <a:cubicBezTo>
                  <a:pt x="8646" y="20133"/>
                  <a:pt x="16240" y="19601"/>
                  <a:pt x="16240" y="19601"/>
                </a:cubicBezTo>
                <a:lnTo>
                  <a:pt x="16231" y="19287"/>
                </a:lnTo>
                <a:cubicBezTo>
                  <a:pt x="16231" y="19287"/>
                  <a:pt x="16045" y="13371"/>
                  <a:pt x="16049" y="12570"/>
                </a:cubicBezTo>
                <a:cubicBezTo>
                  <a:pt x="16054" y="11765"/>
                  <a:pt x="16186" y="9391"/>
                  <a:pt x="16240" y="8564"/>
                </a:cubicBezTo>
                <a:cubicBezTo>
                  <a:pt x="16300" y="7741"/>
                  <a:pt x="15899" y="3789"/>
                  <a:pt x="15727" y="2988"/>
                </a:cubicBezTo>
                <a:cubicBezTo>
                  <a:pt x="15549" y="2183"/>
                  <a:pt x="15176" y="1729"/>
                  <a:pt x="14699" y="1010"/>
                </a:cubicBezTo>
                <a:cubicBezTo>
                  <a:pt x="14217" y="292"/>
                  <a:pt x="13080" y="1"/>
                  <a:pt x="13080" y="1"/>
                </a:cubicBezTo>
                <a:close/>
              </a:path>
            </a:pathLst>
          </a:custGeom>
          <a:solidFill>
            <a:schemeClr val="accent1"/>
          </a:solidFill>
          <a:ln>
            <a:noFill/>
          </a:ln>
        </p:spPr>
        <p:txBody>
          <a:bodyPr spcFirstLastPara="1" wrap="square" lIns="121868" tIns="121868" rIns="121868" bIns="121868" anchor="ctr" anchorCtr="0">
            <a:noAutofit/>
          </a:bodyPr>
          <a:lstStyle/>
          <a:p>
            <a:endParaRPr sz="2399"/>
          </a:p>
        </p:txBody>
      </p:sp>
      <p:sp>
        <p:nvSpPr>
          <p:cNvPr id="2138" name="Google Shape;2138;p72"/>
          <p:cNvSpPr/>
          <p:nvPr/>
        </p:nvSpPr>
        <p:spPr>
          <a:xfrm>
            <a:off x="4305545" y="1848779"/>
            <a:ext cx="255405" cy="255732"/>
          </a:xfrm>
          <a:custGeom>
            <a:avLst/>
            <a:gdLst/>
            <a:ahLst/>
            <a:cxnLst/>
            <a:rect l="l" t="t" r="r" b="b"/>
            <a:pathLst>
              <a:path w="2346" h="2349" extrusionOk="0">
                <a:moveTo>
                  <a:pt x="256" y="1"/>
                </a:moveTo>
                <a:cubicBezTo>
                  <a:pt x="128" y="1"/>
                  <a:pt x="1" y="143"/>
                  <a:pt x="90" y="280"/>
                </a:cubicBezTo>
                <a:cubicBezTo>
                  <a:pt x="130" y="343"/>
                  <a:pt x="171" y="402"/>
                  <a:pt x="217" y="466"/>
                </a:cubicBezTo>
                <a:cubicBezTo>
                  <a:pt x="194" y="511"/>
                  <a:pt x="190" y="571"/>
                  <a:pt x="217" y="634"/>
                </a:cubicBezTo>
                <a:cubicBezTo>
                  <a:pt x="258" y="730"/>
                  <a:pt x="303" y="825"/>
                  <a:pt x="349" y="921"/>
                </a:cubicBezTo>
                <a:cubicBezTo>
                  <a:pt x="353" y="1148"/>
                  <a:pt x="299" y="1385"/>
                  <a:pt x="240" y="1598"/>
                </a:cubicBezTo>
                <a:cubicBezTo>
                  <a:pt x="201" y="1737"/>
                  <a:pt x="313" y="1830"/>
                  <a:pt x="423" y="1830"/>
                </a:cubicBezTo>
                <a:cubicBezTo>
                  <a:pt x="443" y="1830"/>
                  <a:pt x="462" y="1827"/>
                  <a:pt x="481" y="1821"/>
                </a:cubicBezTo>
                <a:cubicBezTo>
                  <a:pt x="499" y="1830"/>
                  <a:pt x="522" y="1830"/>
                  <a:pt x="549" y="1830"/>
                </a:cubicBezTo>
                <a:cubicBezTo>
                  <a:pt x="619" y="1825"/>
                  <a:pt x="691" y="1821"/>
                  <a:pt x="763" y="1821"/>
                </a:cubicBezTo>
                <a:cubicBezTo>
                  <a:pt x="1206" y="1821"/>
                  <a:pt x="1684" y="1938"/>
                  <a:pt x="1977" y="2290"/>
                </a:cubicBezTo>
                <a:cubicBezTo>
                  <a:pt x="2011" y="2331"/>
                  <a:pt x="2053" y="2348"/>
                  <a:pt x="2095" y="2348"/>
                </a:cubicBezTo>
                <a:cubicBezTo>
                  <a:pt x="2220" y="2348"/>
                  <a:pt x="2345" y="2195"/>
                  <a:pt x="2263" y="2062"/>
                </a:cubicBezTo>
                <a:cubicBezTo>
                  <a:pt x="2113" y="1808"/>
                  <a:pt x="1877" y="1671"/>
                  <a:pt x="1654" y="1489"/>
                </a:cubicBezTo>
                <a:cubicBezTo>
                  <a:pt x="1627" y="1462"/>
                  <a:pt x="1595" y="1439"/>
                  <a:pt x="1568" y="1412"/>
                </a:cubicBezTo>
                <a:cubicBezTo>
                  <a:pt x="1558" y="1385"/>
                  <a:pt x="1549" y="1353"/>
                  <a:pt x="1527" y="1325"/>
                </a:cubicBezTo>
                <a:cubicBezTo>
                  <a:pt x="1417" y="1189"/>
                  <a:pt x="1313" y="1053"/>
                  <a:pt x="1204" y="916"/>
                </a:cubicBezTo>
                <a:cubicBezTo>
                  <a:pt x="1186" y="775"/>
                  <a:pt x="1054" y="693"/>
                  <a:pt x="922" y="671"/>
                </a:cubicBezTo>
                <a:cubicBezTo>
                  <a:pt x="885" y="639"/>
                  <a:pt x="854" y="607"/>
                  <a:pt x="822" y="575"/>
                </a:cubicBezTo>
                <a:cubicBezTo>
                  <a:pt x="781" y="539"/>
                  <a:pt x="735" y="498"/>
                  <a:pt x="694" y="461"/>
                </a:cubicBezTo>
                <a:cubicBezTo>
                  <a:pt x="653" y="416"/>
                  <a:pt x="613" y="366"/>
                  <a:pt x="572" y="316"/>
                </a:cubicBezTo>
                <a:cubicBezTo>
                  <a:pt x="522" y="225"/>
                  <a:pt x="458" y="134"/>
                  <a:pt x="376" y="52"/>
                </a:cubicBezTo>
                <a:cubicBezTo>
                  <a:pt x="341" y="16"/>
                  <a:pt x="299" y="1"/>
                  <a:pt x="256" y="1"/>
                </a:cubicBezTo>
                <a:close/>
              </a:path>
            </a:pathLst>
          </a:custGeom>
          <a:solidFill>
            <a:srgbClr val="F2F2F2"/>
          </a:solidFill>
          <a:ln>
            <a:noFill/>
          </a:ln>
        </p:spPr>
        <p:txBody>
          <a:bodyPr spcFirstLastPara="1" wrap="square" lIns="121868" tIns="121868" rIns="121868" bIns="121868" anchor="ctr" anchorCtr="0">
            <a:noAutofit/>
          </a:bodyPr>
          <a:lstStyle/>
          <a:p>
            <a:endParaRPr sz="2399"/>
          </a:p>
        </p:txBody>
      </p:sp>
      <p:sp>
        <p:nvSpPr>
          <p:cNvPr id="2139" name="Google Shape;2139;p72"/>
          <p:cNvSpPr/>
          <p:nvPr/>
        </p:nvSpPr>
        <p:spPr>
          <a:xfrm>
            <a:off x="3637615" y="2073927"/>
            <a:ext cx="119102" cy="48119"/>
          </a:xfrm>
          <a:custGeom>
            <a:avLst/>
            <a:gdLst/>
            <a:ahLst/>
            <a:cxnLst/>
            <a:rect l="l" t="t" r="r" b="b"/>
            <a:pathLst>
              <a:path w="1094" h="442" extrusionOk="0">
                <a:moveTo>
                  <a:pt x="931" y="1"/>
                </a:moveTo>
                <a:cubicBezTo>
                  <a:pt x="905" y="1"/>
                  <a:pt x="878" y="11"/>
                  <a:pt x="854" y="35"/>
                </a:cubicBezTo>
                <a:cubicBezTo>
                  <a:pt x="767" y="122"/>
                  <a:pt x="667" y="203"/>
                  <a:pt x="540" y="222"/>
                </a:cubicBezTo>
                <a:cubicBezTo>
                  <a:pt x="522" y="225"/>
                  <a:pt x="504" y="227"/>
                  <a:pt x="487" y="227"/>
                </a:cubicBezTo>
                <a:cubicBezTo>
                  <a:pt x="387" y="227"/>
                  <a:pt x="302" y="175"/>
                  <a:pt x="217" y="117"/>
                </a:cubicBezTo>
                <a:cubicBezTo>
                  <a:pt x="198" y="105"/>
                  <a:pt x="178" y="99"/>
                  <a:pt x="160" y="99"/>
                </a:cubicBezTo>
                <a:cubicBezTo>
                  <a:pt x="64" y="99"/>
                  <a:pt x="0" y="248"/>
                  <a:pt x="103" y="313"/>
                </a:cubicBezTo>
                <a:cubicBezTo>
                  <a:pt x="236" y="400"/>
                  <a:pt x="367" y="442"/>
                  <a:pt x="495" y="442"/>
                </a:cubicBezTo>
                <a:cubicBezTo>
                  <a:pt x="679" y="442"/>
                  <a:pt x="855" y="355"/>
                  <a:pt x="1013" y="194"/>
                </a:cubicBezTo>
                <a:cubicBezTo>
                  <a:pt x="1094" y="114"/>
                  <a:pt x="1018" y="1"/>
                  <a:pt x="931" y="1"/>
                </a:cubicBezTo>
                <a:close/>
              </a:path>
            </a:pathLst>
          </a:custGeom>
          <a:solidFill>
            <a:schemeClr val="lt2"/>
          </a:solidFill>
          <a:ln>
            <a:noFill/>
          </a:ln>
        </p:spPr>
        <p:txBody>
          <a:bodyPr spcFirstLastPara="1" wrap="square" lIns="121868" tIns="121868" rIns="121868" bIns="121868" anchor="ctr" anchorCtr="0">
            <a:noAutofit/>
          </a:bodyPr>
          <a:lstStyle/>
          <a:p>
            <a:endParaRPr sz="2399"/>
          </a:p>
        </p:txBody>
      </p:sp>
      <p:sp>
        <p:nvSpPr>
          <p:cNvPr id="2140" name="Google Shape;2140;p72"/>
          <p:cNvSpPr/>
          <p:nvPr/>
        </p:nvSpPr>
        <p:spPr>
          <a:xfrm>
            <a:off x="3614207" y="1747636"/>
            <a:ext cx="282296" cy="260957"/>
          </a:xfrm>
          <a:custGeom>
            <a:avLst/>
            <a:gdLst/>
            <a:ahLst/>
            <a:cxnLst/>
            <a:rect l="l" t="t" r="r" b="b"/>
            <a:pathLst>
              <a:path w="2593" h="2397" extrusionOk="0">
                <a:moveTo>
                  <a:pt x="1255" y="827"/>
                </a:moveTo>
                <a:lnTo>
                  <a:pt x="1255" y="827"/>
                </a:lnTo>
                <a:cubicBezTo>
                  <a:pt x="1287" y="840"/>
                  <a:pt x="1323" y="849"/>
                  <a:pt x="1355" y="858"/>
                </a:cubicBezTo>
                <a:cubicBezTo>
                  <a:pt x="1351" y="863"/>
                  <a:pt x="1346" y="867"/>
                  <a:pt x="1342" y="872"/>
                </a:cubicBezTo>
                <a:cubicBezTo>
                  <a:pt x="1310" y="858"/>
                  <a:pt x="1283" y="845"/>
                  <a:pt x="1255" y="827"/>
                </a:cubicBezTo>
                <a:close/>
                <a:moveTo>
                  <a:pt x="1359" y="0"/>
                </a:moveTo>
                <a:cubicBezTo>
                  <a:pt x="1265" y="0"/>
                  <a:pt x="1171" y="24"/>
                  <a:pt x="1123" y="94"/>
                </a:cubicBezTo>
                <a:cubicBezTo>
                  <a:pt x="1087" y="103"/>
                  <a:pt x="1055" y="117"/>
                  <a:pt x="1028" y="135"/>
                </a:cubicBezTo>
                <a:cubicBezTo>
                  <a:pt x="1010" y="149"/>
                  <a:pt x="992" y="163"/>
                  <a:pt x="978" y="176"/>
                </a:cubicBezTo>
                <a:cubicBezTo>
                  <a:pt x="841" y="254"/>
                  <a:pt x="769" y="408"/>
                  <a:pt x="887" y="576"/>
                </a:cubicBezTo>
                <a:cubicBezTo>
                  <a:pt x="901" y="595"/>
                  <a:pt x="914" y="613"/>
                  <a:pt x="932" y="631"/>
                </a:cubicBezTo>
                <a:cubicBezTo>
                  <a:pt x="901" y="663"/>
                  <a:pt x="887" y="713"/>
                  <a:pt x="905" y="772"/>
                </a:cubicBezTo>
                <a:cubicBezTo>
                  <a:pt x="955" y="922"/>
                  <a:pt x="1037" y="1022"/>
                  <a:pt x="1142" y="1086"/>
                </a:cubicBezTo>
                <a:cubicBezTo>
                  <a:pt x="1078" y="1181"/>
                  <a:pt x="1023" y="1290"/>
                  <a:pt x="992" y="1395"/>
                </a:cubicBezTo>
                <a:cubicBezTo>
                  <a:pt x="978" y="1386"/>
                  <a:pt x="960" y="1377"/>
                  <a:pt x="941" y="1372"/>
                </a:cubicBezTo>
                <a:cubicBezTo>
                  <a:pt x="878" y="1318"/>
                  <a:pt x="787" y="1277"/>
                  <a:pt x="696" y="1263"/>
                </a:cubicBezTo>
                <a:cubicBezTo>
                  <a:pt x="621" y="1231"/>
                  <a:pt x="542" y="1210"/>
                  <a:pt x="465" y="1210"/>
                </a:cubicBezTo>
                <a:cubicBezTo>
                  <a:pt x="411" y="1210"/>
                  <a:pt x="358" y="1220"/>
                  <a:pt x="309" y="1245"/>
                </a:cubicBezTo>
                <a:cubicBezTo>
                  <a:pt x="282" y="1254"/>
                  <a:pt x="255" y="1263"/>
                  <a:pt x="232" y="1281"/>
                </a:cubicBezTo>
                <a:cubicBezTo>
                  <a:pt x="164" y="1281"/>
                  <a:pt x="100" y="1313"/>
                  <a:pt x="55" y="1395"/>
                </a:cubicBezTo>
                <a:cubicBezTo>
                  <a:pt x="0" y="1509"/>
                  <a:pt x="37" y="1618"/>
                  <a:pt x="114" y="1700"/>
                </a:cubicBezTo>
                <a:cubicBezTo>
                  <a:pt x="155" y="1768"/>
                  <a:pt x="246" y="1850"/>
                  <a:pt x="346" y="1895"/>
                </a:cubicBezTo>
                <a:cubicBezTo>
                  <a:pt x="432" y="2095"/>
                  <a:pt x="801" y="2186"/>
                  <a:pt x="1078" y="2223"/>
                </a:cubicBezTo>
                <a:cubicBezTo>
                  <a:pt x="1155" y="2268"/>
                  <a:pt x="1237" y="2305"/>
                  <a:pt x="1328" y="2327"/>
                </a:cubicBezTo>
                <a:cubicBezTo>
                  <a:pt x="1340" y="2331"/>
                  <a:pt x="1350" y="2333"/>
                  <a:pt x="1360" y="2333"/>
                </a:cubicBezTo>
                <a:cubicBezTo>
                  <a:pt x="1374" y="2333"/>
                  <a:pt x="1386" y="2330"/>
                  <a:pt x="1396" y="2327"/>
                </a:cubicBezTo>
                <a:cubicBezTo>
                  <a:pt x="1446" y="2336"/>
                  <a:pt x="1492" y="2345"/>
                  <a:pt x="1542" y="2350"/>
                </a:cubicBezTo>
                <a:cubicBezTo>
                  <a:pt x="1649" y="2382"/>
                  <a:pt x="1757" y="2396"/>
                  <a:pt x="1874" y="2396"/>
                </a:cubicBezTo>
                <a:cubicBezTo>
                  <a:pt x="1890" y="2396"/>
                  <a:pt x="1907" y="2396"/>
                  <a:pt x="1924" y="2395"/>
                </a:cubicBezTo>
                <a:cubicBezTo>
                  <a:pt x="1942" y="2395"/>
                  <a:pt x="1956" y="2391"/>
                  <a:pt x="1969" y="2382"/>
                </a:cubicBezTo>
                <a:cubicBezTo>
                  <a:pt x="1997" y="2384"/>
                  <a:pt x="2024" y="2386"/>
                  <a:pt x="2051" y="2386"/>
                </a:cubicBezTo>
                <a:cubicBezTo>
                  <a:pt x="2116" y="2386"/>
                  <a:pt x="2176" y="2377"/>
                  <a:pt x="2224" y="2355"/>
                </a:cubicBezTo>
                <a:cubicBezTo>
                  <a:pt x="2231" y="2355"/>
                  <a:pt x="2239" y="2355"/>
                  <a:pt x="2246" y="2355"/>
                </a:cubicBezTo>
                <a:cubicBezTo>
                  <a:pt x="2297" y="2355"/>
                  <a:pt x="2344" y="2341"/>
                  <a:pt x="2392" y="2314"/>
                </a:cubicBezTo>
                <a:cubicBezTo>
                  <a:pt x="2479" y="2286"/>
                  <a:pt x="2551" y="2218"/>
                  <a:pt x="2583" y="2109"/>
                </a:cubicBezTo>
                <a:cubicBezTo>
                  <a:pt x="2592" y="2082"/>
                  <a:pt x="2579" y="2032"/>
                  <a:pt x="2551" y="2009"/>
                </a:cubicBezTo>
                <a:cubicBezTo>
                  <a:pt x="2479" y="1959"/>
                  <a:pt x="2419" y="1927"/>
                  <a:pt x="2329" y="1904"/>
                </a:cubicBezTo>
                <a:cubicBezTo>
                  <a:pt x="2219" y="1845"/>
                  <a:pt x="2110" y="1800"/>
                  <a:pt x="1983" y="1768"/>
                </a:cubicBezTo>
                <a:cubicBezTo>
                  <a:pt x="1974" y="1766"/>
                  <a:pt x="1966" y="1765"/>
                  <a:pt x="1958" y="1765"/>
                </a:cubicBezTo>
                <a:cubicBezTo>
                  <a:pt x="1927" y="1765"/>
                  <a:pt x="1901" y="1778"/>
                  <a:pt x="1883" y="1800"/>
                </a:cubicBezTo>
                <a:cubicBezTo>
                  <a:pt x="1846" y="1791"/>
                  <a:pt x="1810" y="1786"/>
                  <a:pt x="1774" y="1777"/>
                </a:cubicBezTo>
                <a:lnTo>
                  <a:pt x="1769" y="1777"/>
                </a:lnTo>
                <a:cubicBezTo>
                  <a:pt x="1778" y="1745"/>
                  <a:pt x="1783" y="1713"/>
                  <a:pt x="1787" y="1677"/>
                </a:cubicBezTo>
                <a:cubicBezTo>
                  <a:pt x="1787" y="1677"/>
                  <a:pt x="1787" y="1672"/>
                  <a:pt x="1787" y="1668"/>
                </a:cubicBezTo>
                <a:cubicBezTo>
                  <a:pt x="1801" y="1659"/>
                  <a:pt x="1810" y="1650"/>
                  <a:pt x="1815" y="1636"/>
                </a:cubicBezTo>
                <a:cubicBezTo>
                  <a:pt x="1878" y="1504"/>
                  <a:pt x="1906" y="1372"/>
                  <a:pt x="1896" y="1236"/>
                </a:cubicBezTo>
                <a:lnTo>
                  <a:pt x="1896" y="1236"/>
                </a:lnTo>
                <a:cubicBezTo>
                  <a:pt x="1923" y="1237"/>
                  <a:pt x="1950" y="1238"/>
                  <a:pt x="1977" y="1238"/>
                </a:cubicBezTo>
                <a:cubicBezTo>
                  <a:pt x="2126" y="1238"/>
                  <a:pt x="2273" y="1214"/>
                  <a:pt x="2419" y="1145"/>
                </a:cubicBezTo>
                <a:cubicBezTo>
                  <a:pt x="2524" y="1090"/>
                  <a:pt x="2497" y="954"/>
                  <a:pt x="2415" y="899"/>
                </a:cubicBezTo>
                <a:cubicBezTo>
                  <a:pt x="2479" y="849"/>
                  <a:pt x="2506" y="777"/>
                  <a:pt x="2479" y="672"/>
                </a:cubicBezTo>
                <a:cubicBezTo>
                  <a:pt x="2474" y="667"/>
                  <a:pt x="2474" y="663"/>
                  <a:pt x="2474" y="658"/>
                </a:cubicBezTo>
                <a:cubicBezTo>
                  <a:pt x="2479" y="608"/>
                  <a:pt x="2460" y="558"/>
                  <a:pt x="2433" y="522"/>
                </a:cubicBezTo>
                <a:cubicBezTo>
                  <a:pt x="2419" y="422"/>
                  <a:pt x="2360" y="326"/>
                  <a:pt x="2251" y="276"/>
                </a:cubicBezTo>
                <a:cubicBezTo>
                  <a:pt x="2215" y="258"/>
                  <a:pt x="2174" y="249"/>
                  <a:pt x="2128" y="244"/>
                </a:cubicBezTo>
                <a:cubicBezTo>
                  <a:pt x="2011" y="116"/>
                  <a:pt x="1835" y="8"/>
                  <a:pt x="1684" y="8"/>
                </a:cubicBezTo>
                <a:cubicBezTo>
                  <a:pt x="1642" y="8"/>
                  <a:pt x="1601" y="16"/>
                  <a:pt x="1565" y="35"/>
                </a:cubicBezTo>
                <a:cubicBezTo>
                  <a:pt x="1528" y="22"/>
                  <a:pt x="1492" y="13"/>
                  <a:pt x="1455" y="8"/>
                </a:cubicBezTo>
                <a:cubicBezTo>
                  <a:pt x="1425" y="3"/>
                  <a:pt x="1392" y="0"/>
                  <a:pt x="1359" y="0"/>
                </a:cubicBezTo>
                <a:close/>
              </a:path>
            </a:pathLst>
          </a:custGeom>
          <a:solidFill>
            <a:schemeClr val="accent2"/>
          </a:solidFill>
          <a:ln>
            <a:noFill/>
          </a:ln>
        </p:spPr>
        <p:txBody>
          <a:bodyPr spcFirstLastPara="1" wrap="square" lIns="121868" tIns="121868" rIns="121868" bIns="121868" anchor="ctr" anchorCtr="0">
            <a:noAutofit/>
          </a:bodyPr>
          <a:lstStyle/>
          <a:p>
            <a:endParaRPr sz="2399"/>
          </a:p>
        </p:txBody>
      </p:sp>
      <p:sp>
        <p:nvSpPr>
          <p:cNvPr id="2141" name="Google Shape;2141;p72"/>
          <p:cNvSpPr/>
          <p:nvPr/>
        </p:nvSpPr>
        <p:spPr>
          <a:xfrm>
            <a:off x="3683559" y="1988679"/>
            <a:ext cx="74249" cy="121606"/>
          </a:xfrm>
          <a:custGeom>
            <a:avLst/>
            <a:gdLst/>
            <a:ahLst/>
            <a:cxnLst/>
            <a:rect l="l" t="t" r="r" b="b"/>
            <a:pathLst>
              <a:path w="682" h="1117" extrusionOk="0">
                <a:moveTo>
                  <a:pt x="357" y="1"/>
                </a:moveTo>
                <a:cubicBezTo>
                  <a:pt x="343" y="1"/>
                  <a:pt x="328" y="8"/>
                  <a:pt x="323" y="27"/>
                </a:cubicBezTo>
                <a:lnTo>
                  <a:pt x="9" y="1073"/>
                </a:lnTo>
                <a:cubicBezTo>
                  <a:pt x="0" y="1099"/>
                  <a:pt x="20" y="1116"/>
                  <a:pt x="41" y="1116"/>
                </a:cubicBezTo>
                <a:cubicBezTo>
                  <a:pt x="53" y="1116"/>
                  <a:pt x="65" y="1111"/>
                  <a:pt x="73" y="1100"/>
                </a:cubicBezTo>
                <a:cubicBezTo>
                  <a:pt x="300" y="800"/>
                  <a:pt x="500" y="477"/>
                  <a:pt x="668" y="141"/>
                </a:cubicBezTo>
                <a:cubicBezTo>
                  <a:pt x="682" y="114"/>
                  <a:pt x="658" y="82"/>
                  <a:pt x="633" y="82"/>
                </a:cubicBezTo>
                <a:cubicBezTo>
                  <a:pt x="625" y="82"/>
                  <a:pt x="616" y="86"/>
                  <a:pt x="609" y="95"/>
                </a:cubicBezTo>
                <a:cubicBezTo>
                  <a:pt x="600" y="109"/>
                  <a:pt x="586" y="127"/>
                  <a:pt x="573" y="141"/>
                </a:cubicBezTo>
                <a:cubicBezTo>
                  <a:pt x="573" y="118"/>
                  <a:pt x="555" y="104"/>
                  <a:pt x="536" y="104"/>
                </a:cubicBezTo>
                <a:cubicBezTo>
                  <a:pt x="536" y="100"/>
                  <a:pt x="532" y="91"/>
                  <a:pt x="523" y="86"/>
                </a:cubicBezTo>
                <a:cubicBezTo>
                  <a:pt x="518" y="86"/>
                  <a:pt x="514" y="81"/>
                  <a:pt x="509" y="77"/>
                </a:cubicBezTo>
                <a:cubicBezTo>
                  <a:pt x="507" y="75"/>
                  <a:pt x="503" y="73"/>
                  <a:pt x="499" y="73"/>
                </a:cubicBezTo>
                <a:cubicBezTo>
                  <a:pt x="495" y="73"/>
                  <a:pt x="491" y="75"/>
                  <a:pt x="486" y="77"/>
                </a:cubicBezTo>
                <a:cubicBezTo>
                  <a:pt x="478" y="71"/>
                  <a:pt x="470" y="68"/>
                  <a:pt x="461" y="68"/>
                </a:cubicBezTo>
                <a:cubicBezTo>
                  <a:pt x="450" y="68"/>
                  <a:pt x="440" y="73"/>
                  <a:pt x="432" y="86"/>
                </a:cubicBezTo>
                <a:cubicBezTo>
                  <a:pt x="427" y="91"/>
                  <a:pt x="423" y="95"/>
                  <a:pt x="418" y="104"/>
                </a:cubicBezTo>
                <a:cubicBezTo>
                  <a:pt x="414" y="86"/>
                  <a:pt x="400" y="77"/>
                  <a:pt x="382" y="77"/>
                </a:cubicBezTo>
                <a:cubicBezTo>
                  <a:pt x="386" y="68"/>
                  <a:pt x="391" y="54"/>
                  <a:pt x="391" y="45"/>
                </a:cubicBezTo>
                <a:cubicBezTo>
                  <a:pt x="399" y="18"/>
                  <a:pt x="378" y="1"/>
                  <a:pt x="357" y="1"/>
                </a:cubicBezTo>
                <a:close/>
              </a:path>
            </a:pathLst>
          </a:custGeom>
          <a:solidFill>
            <a:schemeClr val="lt2"/>
          </a:solidFill>
          <a:ln>
            <a:noFill/>
          </a:ln>
        </p:spPr>
        <p:txBody>
          <a:bodyPr spcFirstLastPara="1" wrap="square" lIns="121868" tIns="121868" rIns="121868" bIns="121868" anchor="ctr" anchorCtr="0">
            <a:noAutofit/>
          </a:bodyPr>
          <a:lstStyle/>
          <a:p>
            <a:endParaRPr sz="2399"/>
          </a:p>
        </p:txBody>
      </p:sp>
      <p:sp>
        <p:nvSpPr>
          <p:cNvPr id="2142" name="Google Shape;2142;p72"/>
          <p:cNvSpPr/>
          <p:nvPr/>
        </p:nvSpPr>
        <p:spPr>
          <a:xfrm>
            <a:off x="5273155" y="4317677"/>
            <a:ext cx="1668516" cy="1607549"/>
          </a:xfrm>
          <a:custGeom>
            <a:avLst/>
            <a:gdLst/>
            <a:ahLst/>
            <a:cxnLst/>
            <a:rect l="l" t="t" r="r" b="b"/>
            <a:pathLst>
              <a:path w="15326" h="14766" extrusionOk="0">
                <a:moveTo>
                  <a:pt x="10139" y="1"/>
                </a:moveTo>
                <a:cubicBezTo>
                  <a:pt x="6837" y="1"/>
                  <a:pt x="3538" y="221"/>
                  <a:pt x="264" y="648"/>
                </a:cubicBezTo>
                <a:cubicBezTo>
                  <a:pt x="350" y="5287"/>
                  <a:pt x="259" y="9925"/>
                  <a:pt x="0" y="14555"/>
                </a:cubicBezTo>
                <a:cubicBezTo>
                  <a:pt x="150" y="14600"/>
                  <a:pt x="359" y="14591"/>
                  <a:pt x="482" y="14605"/>
                </a:cubicBezTo>
                <a:cubicBezTo>
                  <a:pt x="637" y="14628"/>
                  <a:pt x="796" y="14641"/>
                  <a:pt x="955" y="14659"/>
                </a:cubicBezTo>
                <a:cubicBezTo>
                  <a:pt x="1246" y="14687"/>
                  <a:pt x="1542" y="14709"/>
                  <a:pt x="1833" y="14723"/>
                </a:cubicBezTo>
                <a:cubicBezTo>
                  <a:pt x="2371" y="14754"/>
                  <a:pt x="2906" y="14765"/>
                  <a:pt x="3443" y="14765"/>
                </a:cubicBezTo>
                <a:cubicBezTo>
                  <a:pt x="3541" y="14765"/>
                  <a:pt x="3640" y="14765"/>
                  <a:pt x="3738" y="14764"/>
                </a:cubicBezTo>
                <a:cubicBezTo>
                  <a:pt x="5016" y="14755"/>
                  <a:pt x="6289" y="14687"/>
                  <a:pt x="7563" y="14632"/>
                </a:cubicBezTo>
                <a:cubicBezTo>
                  <a:pt x="10105" y="14523"/>
                  <a:pt x="12642" y="14414"/>
                  <a:pt x="15180" y="14305"/>
                </a:cubicBezTo>
                <a:cubicBezTo>
                  <a:pt x="15135" y="12240"/>
                  <a:pt x="15225" y="10180"/>
                  <a:pt x="15275" y="8115"/>
                </a:cubicBezTo>
                <a:cubicBezTo>
                  <a:pt x="15321" y="6278"/>
                  <a:pt x="15326" y="4432"/>
                  <a:pt x="15153" y="2599"/>
                </a:cubicBezTo>
                <a:cubicBezTo>
                  <a:pt x="15103" y="2094"/>
                  <a:pt x="15044" y="1594"/>
                  <a:pt x="14966" y="1094"/>
                </a:cubicBezTo>
                <a:cubicBezTo>
                  <a:pt x="14934" y="880"/>
                  <a:pt x="14916" y="635"/>
                  <a:pt x="14853" y="430"/>
                </a:cubicBezTo>
                <a:cubicBezTo>
                  <a:pt x="14748" y="94"/>
                  <a:pt x="14502" y="130"/>
                  <a:pt x="14207" y="112"/>
                </a:cubicBezTo>
                <a:cubicBezTo>
                  <a:pt x="13275" y="62"/>
                  <a:pt x="12342" y="30"/>
                  <a:pt x="11405" y="12"/>
                </a:cubicBezTo>
                <a:cubicBezTo>
                  <a:pt x="10983" y="4"/>
                  <a:pt x="10561" y="1"/>
                  <a:pt x="10139" y="1"/>
                </a:cubicBezTo>
                <a:close/>
              </a:path>
            </a:pathLst>
          </a:custGeom>
          <a:solidFill>
            <a:schemeClr val="lt2"/>
          </a:solidFill>
          <a:ln>
            <a:noFill/>
          </a:ln>
        </p:spPr>
        <p:txBody>
          <a:bodyPr spcFirstLastPara="1" wrap="square" lIns="121868" tIns="121868" rIns="121868" bIns="121868" anchor="ctr" anchorCtr="0">
            <a:noAutofit/>
          </a:bodyPr>
          <a:lstStyle/>
          <a:p>
            <a:endParaRPr sz="2399"/>
          </a:p>
        </p:txBody>
      </p:sp>
      <p:sp>
        <p:nvSpPr>
          <p:cNvPr id="2143" name="Google Shape;2143;p72"/>
          <p:cNvSpPr/>
          <p:nvPr/>
        </p:nvSpPr>
        <p:spPr>
          <a:xfrm>
            <a:off x="5454318" y="4476957"/>
            <a:ext cx="1304677" cy="959565"/>
          </a:xfrm>
          <a:custGeom>
            <a:avLst/>
            <a:gdLst/>
            <a:ahLst/>
            <a:cxnLst/>
            <a:rect l="l" t="t" r="r" b="b"/>
            <a:pathLst>
              <a:path w="11984" h="8814" extrusionOk="0">
                <a:moveTo>
                  <a:pt x="9333" y="1"/>
                </a:moveTo>
                <a:cubicBezTo>
                  <a:pt x="7066" y="1"/>
                  <a:pt x="4799" y="84"/>
                  <a:pt x="2533" y="168"/>
                </a:cubicBezTo>
                <a:cubicBezTo>
                  <a:pt x="1697" y="199"/>
                  <a:pt x="860" y="231"/>
                  <a:pt x="23" y="263"/>
                </a:cubicBezTo>
                <a:cubicBezTo>
                  <a:pt x="0" y="2796"/>
                  <a:pt x="41" y="5329"/>
                  <a:pt x="132" y="7858"/>
                </a:cubicBezTo>
                <a:lnTo>
                  <a:pt x="110" y="7917"/>
                </a:lnTo>
                <a:cubicBezTo>
                  <a:pt x="91" y="8080"/>
                  <a:pt x="100" y="8249"/>
                  <a:pt x="141" y="8412"/>
                </a:cubicBezTo>
                <a:cubicBezTo>
                  <a:pt x="810" y="8549"/>
                  <a:pt x="1488" y="8640"/>
                  <a:pt x="2170" y="8681"/>
                </a:cubicBezTo>
                <a:cubicBezTo>
                  <a:pt x="3166" y="8743"/>
                  <a:pt x="4211" y="8814"/>
                  <a:pt x="5241" y="8814"/>
                </a:cubicBezTo>
                <a:cubicBezTo>
                  <a:pt x="5781" y="8814"/>
                  <a:pt x="6318" y="8794"/>
                  <a:pt x="6840" y="8744"/>
                </a:cubicBezTo>
                <a:cubicBezTo>
                  <a:pt x="8559" y="8576"/>
                  <a:pt x="10255" y="8694"/>
                  <a:pt x="11938" y="8303"/>
                </a:cubicBezTo>
                <a:cubicBezTo>
                  <a:pt x="11983" y="8294"/>
                  <a:pt x="11942" y="8021"/>
                  <a:pt x="11938" y="7976"/>
                </a:cubicBezTo>
                <a:cubicBezTo>
                  <a:pt x="11847" y="6930"/>
                  <a:pt x="11770" y="5588"/>
                  <a:pt x="11783" y="4556"/>
                </a:cubicBezTo>
                <a:cubicBezTo>
                  <a:pt x="11792" y="4060"/>
                  <a:pt x="11815" y="3401"/>
                  <a:pt x="11797" y="2910"/>
                </a:cubicBezTo>
                <a:cubicBezTo>
                  <a:pt x="11774" y="2350"/>
                  <a:pt x="11701" y="1968"/>
                  <a:pt x="11620" y="1414"/>
                </a:cubicBezTo>
                <a:cubicBezTo>
                  <a:pt x="11556" y="950"/>
                  <a:pt x="11488" y="490"/>
                  <a:pt x="11420" y="27"/>
                </a:cubicBezTo>
                <a:cubicBezTo>
                  <a:pt x="10724" y="8"/>
                  <a:pt x="10028" y="1"/>
                  <a:pt x="9333" y="1"/>
                </a:cubicBezTo>
                <a:close/>
              </a:path>
            </a:pathLst>
          </a:custGeom>
          <a:solidFill>
            <a:srgbClr val="FFFDF0"/>
          </a:solidFill>
          <a:ln>
            <a:noFill/>
          </a:ln>
        </p:spPr>
        <p:txBody>
          <a:bodyPr spcFirstLastPara="1" wrap="square" lIns="121868" tIns="121868" rIns="121868" bIns="121868" anchor="ctr" anchorCtr="0">
            <a:noAutofit/>
          </a:bodyPr>
          <a:lstStyle/>
          <a:p>
            <a:endParaRPr sz="2399"/>
          </a:p>
        </p:txBody>
      </p:sp>
      <p:sp>
        <p:nvSpPr>
          <p:cNvPr id="2144" name="Google Shape;2144;p72"/>
          <p:cNvSpPr/>
          <p:nvPr/>
        </p:nvSpPr>
        <p:spPr>
          <a:xfrm>
            <a:off x="5525085" y="4162424"/>
            <a:ext cx="313976" cy="562631"/>
          </a:xfrm>
          <a:custGeom>
            <a:avLst/>
            <a:gdLst/>
            <a:ahLst/>
            <a:cxnLst/>
            <a:rect l="l" t="t" r="r" b="b"/>
            <a:pathLst>
              <a:path w="2884" h="5168" extrusionOk="0">
                <a:moveTo>
                  <a:pt x="133" y="1"/>
                </a:moveTo>
                <a:cubicBezTo>
                  <a:pt x="133" y="1"/>
                  <a:pt x="1" y="46"/>
                  <a:pt x="10" y="96"/>
                </a:cubicBezTo>
                <a:cubicBezTo>
                  <a:pt x="19" y="146"/>
                  <a:pt x="28" y="665"/>
                  <a:pt x="28" y="665"/>
                </a:cubicBezTo>
                <a:lnTo>
                  <a:pt x="42" y="2179"/>
                </a:lnTo>
                <a:lnTo>
                  <a:pt x="10" y="5167"/>
                </a:lnTo>
                <a:cubicBezTo>
                  <a:pt x="11" y="5167"/>
                  <a:pt x="12" y="5167"/>
                  <a:pt x="13" y="5167"/>
                </a:cubicBezTo>
                <a:cubicBezTo>
                  <a:pt x="102" y="5167"/>
                  <a:pt x="761" y="4274"/>
                  <a:pt x="838" y="4189"/>
                </a:cubicBezTo>
                <a:cubicBezTo>
                  <a:pt x="915" y="4103"/>
                  <a:pt x="1351" y="3525"/>
                  <a:pt x="1351" y="3525"/>
                </a:cubicBezTo>
                <a:lnTo>
                  <a:pt x="1588" y="3862"/>
                </a:lnTo>
                <a:cubicBezTo>
                  <a:pt x="1824" y="4198"/>
                  <a:pt x="2588" y="5167"/>
                  <a:pt x="2588" y="5167"/>
                </a:cubicBezTo>
                <a:lnTo>
                  <a:pt x="2652" y="4848"/>
                </a:lnTo>
                <a:lnTo>
                  <a:pt x="2807" y="2920"/>
                </a:lnTo>
                <a:cubicBezTo>
                  <a:pt x="2807" y="2920"/>
                  <a:pt x="2884" y="1092"/>
                  <a:pt x="2875" y="969"/>
                </a:cubicBezTo>
                <a:cubicBezTo>
                  <a:pt x="2866" y="851"/>
                  <a:pt x="2816" y="1"/>
                  <a:pt x="2816" y="1"/>
                </a:cubicBezTo>
                <a:close/>
              </a:path>
            </a:pathLst>
          </a:custGeom>
          <a:solidFill>
            <a:schemeClr val="accent3"/>
          </a:solidFill>
          <a:ln>
            <a:noFill/>
          </a:ln>
        </p:spPr>
        <p:txBody>
          <a:bodyPr spcFirstLastPara="1" wrap="square" lIns="121868" tIns="121868" rIns="121868" bIns="121868" anchor="ctr" anchorCtr="0">
            <a:noAutofit/>
          </a:bodyPr>
          <a:lstStyle/>
          <a:p>
            <a:endParaRPr sz="2399"/>
          </a:p>
        </p:txBody>
      </p:sp>
      <p:sp>
        <p:nvSpPr>
          <p:cNvPr id="2145" name="Google Shape;2145;p72"/>
          <p:cNvSpPr/>
          <p:nvPr/>
        </p:nvSpPr>
        <p:spPr>
          <a:xfrm>
            <a:off x="5527588" y="4674675"/>
            <a:ext cx="202605" cy="84265"/>
          </a:xfrm>
          <a:custGeom>
            <a:avLst/>
            <a:gdLst/>
            <a:ahLst/>
            <a:cxnLst/>
            <a:rect l="l" t="t" r="r" b="b"/>
            <a:pathLst>
              <a:path w="1861" h="774" extrusionOk="0">
                <a:moveTo>
                  <a:pt x="1383" y="1"/>
                </a:moveTo>
                <a:cubicBezTo>
                  <a:pt x="919" y="187"/>
                  <a:pt x="460" y="383"/>
                  <a:pt x="0" y="583"/>
                </a:cubicBezTo>
                <a:cubicBezTo>
                  <a:pt x="5" y="628"/>
                  <a:pt x="5" y="665"/>
                  <a:pt x="5" y="665"/>
                </a:cubicBezTo>
                <a:lnTo>
                  <a:pt x="5" y="774"/>
                </a:lnTo>
                <a:cubicBezTo>
                  <a:pt x="619" y="505"/>
                  <a:pt x="1237" y="246"/>
                  <a:pt x="1860" y="1"/>
                </a:cubicBezTo>
                <a:close/>
              </a:path>
            </a:pathLst>
          </a:custGeom>
          <a:solidFill>
            <a:srgbClr val="D8D2E7"/>
          </a:solidFill>
          <a:ln>
            <a:noFill/>
          </a:ln>
        </p:spPr>
        <p:txBody>
          <a:bodyPr spcFirstLastPara="1" wrap="square" lIns="121868" tIns="121868" rIns="121868" bIns="121868" anchor="ctr" anchorCtr="0">
            <a:noAutofit/>
          </a:bodyPr>
          <a:lstStyle/>
          <a:p>
            <a:endParaRPr sz="2399"/>
          </a:p>
        </p:txBody>
      </p:sp>
      <p:sp>
        <p:nvSpPr>
          <p:cNvPr id="2146" name="Google Shape;2146;p72"/>
          <p:cNvSpPr/>
          <p:nvPr/>
        </p:nvSpPr>
        <p:spPr>
          <a:xfrm>
            <a:off x="5528568" y="4674674"/>
            <a:ext cx="303634" cy="159057"/>
          </a:xfrm>
          <a:custGeom>
            <a:avLst/>
            <a:gdLst/>
            <a:ahLst/>
            <a:cxnLst/>
            <a:rect l="l" t="t" r="r" b="b"/>
            <a:pathLst>
              <a:path w="2789" h="1461" extrusionOk="0">
                <a:moveTo>
                  <a:pt x="2497" y="1"/>
                </a:moveTo>
                <a:cubicBezTo>
                  <a:pt x="1656" y="410"/>
                  <a:pt x="828" y="828"/>
                  <a:pt x="1" y="1260"/>
                </a:cubicBezTo>
                <a:lnTo>
                  <a:pt x="1" y="1460"/>
                </a:lnTo>
                <a:cubicBezTo>
                  <a:pt x="924" y="978"/>
                  <a:pt x="1851" y="510"/>
                  <a:pt x="2788" y="55"/>
                </a:cubicBezTo>
                <a:cubicBezTo>
                  <a:pt x="2788" y="23"/>
                  <a:pt x="2784" y="1"/>
                  <a:pt x="2784" y="1"/>
                </a:cubicBezTo>
                <a:close/>
              </a:path>
            </a:pathLst>
          </a:custGeom>
          <a:solidFill>
            <a:srgbClr val="D8D2E7"/>
          </a:solidFill>
          <a:ln>
            <a:noFill/>
          </a:ln>
        </p:spPr>
        <p:txBody>
          <a:bodyPr spcFirstLastPara="1" wrap="square" lIns="121868" tIns="121868" rIns="121868" bIns="121868" anchor="ctr" anchorCtr="0">
            <a:noAutofit/>
          </a:bodyPr>
          <a:lstStyle/>
          <a:p>
            <a:endParaRPr sz="2399"/>
          </a:p>
        </p:txBody>
      </p:sp>
      <p:sp>
        <p:nvSpPr>
          <p:cNvPr id="2147" name="Google Shape;2147;p72"/>
          <p:cNvSpPr/>
          <p:nvPr/>
        </p:nvSpPr>
        <p:spPr>
          <a:xfrm>
            <a:off x="5529113" y="4209457"/>
            <a:ext cx="306573" cy="170923"/>
          </a:xfrm>
          <a:custGeom>
            <a:avLst/>
            <a:gdLst/>
            <a:ahLst/>
            <a:cxnLst/>
            <a:rect l="l" t="t" r="r" b="b"/>
            <a:pathLst>
              <a:path w="2816" h="1570" extrusionOk="0">
                <a:moveTo>
                  <a:pt x="2806" y="1"/>
                </a:moveTo>
                <a:lnTo>
                  <a:pt x="0" y="1374"/>
                </a:lnTo>
                <a:lnTo>
                  <a:pt x="5" y="1570"/>
                </a:lnTo>
                <a:cubicBezTo>
                  <a:pt x="941" y="1110"/>
                  <a:pt x="1878" y="651"/>
                  <a:pt x="2815" y="192"/>
                </a:cubicBezTo>
                <a:cubicBezTo>
                  <a:pt x="2815" y="133"/>
                  <a:pt x="2811" y="64"/>
                  <a:pt x="2806" y="1"/>
                </a:cubicBezTo>
                <a:close/>
              </a:path>
            </a:pathLst>
          </a:custGeom>
          <a:solidFill>
            <a:srgbClr val="D8D2E7"/>
          </a:solidFill>
          <a:ln>
            <a:noFill/>
          </a:ln>
        </p:spPr>
        <p:txBody>
          <a:bodyPr spcFirstLastPara="1" wrap="square" lIns="121868" tIns="121868" rIns="121868" bIns="121868" anchor="ctr" anchorCtr="0">
            <a:noAutofit/>
          </a:bodyPr>
          <a:lstStyle/>
          <a:p>
            <a:endParaRPr sz="2399"/>
          </a:p>
        </p:txBody>
      </p:sp>
      <p:sp>
        <p:nvSpPr>
          <p:cNvPr id="2148" name="Google Shape;2148;p72"/>
          <p:cNvSpPr/>
          <p:nvPr/>
        </p:nvSpPr>
        <p:spPr>
          <a:xfrm>
            <a:off x="5529113" y="4270317"/>
            <a:ext cx="308969" cy="187254"/>
          </a:xfrm>
          <a:custGeom>
            <a:avLst/>
            <a:gdLst/>
            <a:ahLst/>
            <a:cxnLst/>
            <a:rect l="l" t="t" r="r" b="b"/>
            <a:pathLst>
              <a:path w="2838" h="1720" extrusionOk="0">
                <a:moveTo>
                  <a:pt x="2838" y="1"/>
                </a:moveTo>
                <a:lnTo>
                  <a:pt x="2838" y="1"/>
                </a:lnTo>
                <a:cubicBezTo>
                  <a:pt x="1892" y="506"/>
                  <a:pt x="946" y="1011"/>
                  <a:pt x="0" y="1520"/>
                </a:cubicBezTo>
                <a:lnTo>
                  <a:pt x="0" y="1720"/>
                </a:lnTo>
                <a:lnTo>
                  <a:pt x="2833" y="206"/>
                </a:lnTo>
                <a:cubicBezTo>
                  <a:pt x="2838" y="110"/>
                  <a:pt x="2838" y="37"/>
                  <a:pt x="2838" y="1"/>
                </a:cubicBezTo>
                <a:close/>
              </a:path>
            </a:pathLst>
          </a:custGeom>
          <a:solidFill>
            <a:srgbClr val="D8D2E7"/>
          </a:solidFill>
          <a:ln>
            <a:noFill/>
          </a:ln>
        </p:spPr>
        <p:txBody>
          <a:bodyPr spcFirstLastPara="1" wrap="square" lIns="121868" tIns="121868" rIns="121868" bIns="121868" anchor="ctr" anchorCtr="0">
            <a:noAutofit/>
          </a:bodyPr>
          <a:lstStyle/>
          <a:p>
            <a:endParaRPr sz="2399"/>
          </a:p>
        </p:txBody>
      </p:sp>
      <p:sp>
        <p:nvSpPr>
          <p:cNvPr id="2149" name="Google Shape;2149;p72"/>
          <p:cNvSpPr/>
          <p:nvPr/>
        </p:nvSpPr>
        <p:spPr>
          <a:xfrm>
            <a:off x="2846613" y="4438742"/>
            <a:ext cx="2037906" cy="1388833"/>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chemeClr val="dk2"/>
          </a:solidFill>
          <a:ln>
            <a:noFill/>
          </a:ln>
        </p:spPr>
        <p:txBody>
          <a:bodyPr spcFirstLastPara="1" wrap="square" lIns="121868" tIns="121868" rIns="121868" bIns="121868" anchor="ctr" anchorCtr="0">
            <a:noAutofit/>
          </a:bodyPr>
          <a:lstStyle/>
          <a:p>
            <a:endParaRPr sz="2399"/>
          </a:p>
        </p:txBody>
      </p:sp>
      <p:sp>
        <p:nvSpPr>
          <p:cNvPr id="2150" name="Google Shape;2150;p72"/>
          <p:cNvSpPr/>
          <p:nvPr/>
        </p:nvSpPr>
        <p:spPr>
          <a:xfrm>
            <a:off x="3347642" y="4323339"/>
            <a:ext cx="1099679" cy="298843"/>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accent3"/>
          </a:solidFill>
          <a:ln>
            <a:noFill/>
          </a:ln>
        </p:spPr>
        <p:txBody>
          <a:bodyPr spcFirstLastPara="1" wrap="square" lIns="121868" tIns="121868" rIns="121868" bIns="121868" anchor="ctr" anchorCtr="0">
            <a:noAutofit/>
          </a:bodyPr>
          <a:lstStyle/>
          <a:p>
            <a:endParaRPr sz="2399"/>
          </a:p>
        </p:txBody>
      </p:sp>
      <p:sp>
        <p:nvSpPr>
          <p:cNvPr id="2151" name="Google Shape;2151;p72"/>
          <p:cNvSpPr/>
          <p:nvPr/>
        </p:nvSpPr>
        <p:spPr>
          <a:xfrm>
            <a:off x="3513019" y="4369826"/>
            <a:ext cx="59987" cy="59768"/>
          </a:xfrm>
          <a:custGeom>
            <a:avLst/>
            <a:gdLst/>
            <a:ahLst/>
            <a:cxnLst/>
            <a:rect l="l" t="t" r="r" b="b"/>
            <a:pathLst>
              <a:path w="551" h="549" extrusionOk="0">
                <a:moveTo>
                  <a:pt x="442" y="0"/>
                </a:moveTo>
                <a:cubicBezTo>
                  <a:pt x="426" y="0"/>
                  <a:pt x="410" y="6"/>
                  <a:pt x="396" y="15"/>
                </a:cubicBezTo>
                <a:cubicBezTo>
                  <a:pt x="341" y="37"/>
                  <a:pt x="291" y="110"/>
                  <a:pt x="259" y="165"/>
                </a:cubicBezTo>
                <a:cubicBezTo>
                  <a:pt x="214" y="115"/>
                  <a:pt x="169" y="44"/>
                  <a:pt x="104" y="44"/>
                </a:cubicBezTo>
                <a:cubicBezTo>
                  <a:pt x="97" y="44"/>
                  <a:pt x="90" y="45"/>
                  <a:pt x="82" y="47"/>
                </a:cubicBezTo>
                <a:cubicBezTo>
                  <a:pt x="9" y="60"/>
                  <a:pt x="0" y="147"/>
                  <a:pt x="18" y="210"/>
                </a:cubicBezTo>
                <a:cubicBezTo>
                  <a:pt x="68" y="388"/>
                  <a:pt x="214" y="506"/>
                  <a:pt x="373" y="542"/>
                </a:cubicBezTo>
                <a:cubicBezTo>
                  <a:pt x="380" y="545"/>
                  <a:pt x="388" y="549"/>
                  <a:pt x="396" y="549"/>
                </a:cubicBezTo>
                <a:cubicBezTo>
                  <a:pt x="399" y="549"/>
                  <a:pt x="402" y="548"/>
                  <a:pt x="405" y="547"/>
                </a:cubicBezTo>
                <a:lnTo>
                  <a:pt x="414" y="547"/>
                </a:lnTo>
                <a:cubicBezTo>
                  <a:pt x="417" y="548"/>
                  <a:pt x="420" y="548"/>
                  <a:pt x="423" y="548"/>
                </a:cubicBezTo>
                <a:cubicBezTo>
                  <a:pt x="435" y="548"/>
                  <a:pt x="442" y="540"/>
                  <a:pt x="446" y="529"/>
                </a:cubicBezTo>
                <a:cubicBezTo>
                  <a:pt x="446" y="529"/>
                  <a:pt x="450" y="524"/>
                  <a:pt x="450" y="519"/>
                </a:cubicBezTo>
                <a:cubicBezTo>
                  <a:pt x="478" y="415"/>
                  <a:pt x="510" y="315"/>
                  <a:pt x="532" y="210"/>
                </a:cubicBezTo>
                <a:cubicBezTo>
                  <a:pt x="546" y="151"/>
                  <a:pt x="550" y="92"/>
                  <a:pt x="514" y="42"/>
                </a:cubicBezTo>
                <a:cubicBezTo>
                  <a:pt x="490" y="12"/>
                  <a:pt x="465" y="0"/>
                  <a:pt x="442" y="0"/>
                </a:cubicBezTo>
                <a:close/>
              </a:path>
            </a:pathLst>
          </a:custGeom>
          <a:solidFill>
            <a:srgbClr val="FFFFFF"/>
          </a:solidFill>
          <a:ln>
            <a:noFill/>
          </a:ln>
        </p:spPr>
        <p:txBody>
          <a:bodyPr spcFirstLastPara="1" wrap="square" lIns="121868" tIns="121868" rIns="121868" bIns="121868" anchor="ctr" anchorCtr="0">
            <a:noAutofit/>
          </a:bodyPr>
          <a:lstStyle/>
          <a:p>
            <a:endParaRPr sz="2399"/>
          </a:p>
        </p:txBody>
      </p:sp>
      <p:sp>
        <p:nvSpPr>
          <p:cNvPr id="2152" name="Google Shape;2152;p72"/>
          <p:cNvSpPr/>
          <p:nvPr/>
        </p:nvSpPr>
        <p:spPr>
          <a:xfrm>
            <a:off x="3454120" y="4507660"/>
            <a:ext cx="60967" cy="59442"/>
          </a:xfrm>
          <a:custGeom>
            <a:avLst/>
            <a:gdLst/>
            <a:ahLst/>
            <a:cxnLst/>
            <a:rect l="l" t="t" r="r" b="b"/>
            <a:pathLst>
              <a:path w="560" h="546" extrusionOk="0">
                <a:moveTo>
                  <a:pt x="318" y="463"/>
                </a:moveTo>
                <a:cubicBezTo>
                  <a:pt x="318" y="468"/>
                  <a:pt x="318" y="468"/>
                  <a:pt x="318" y="468"/>
                </a:cubicBezTo>
                <a:lnTo>
                  <a:pt x="309" y="468"/>
                </a:lnTo>
                <a:cubicBezTo>
                  <a:pt x="314" y="468"/>
                  <a:pt x="314" y="468"/>
                  <a:pt x="318" y="463"/>
                </a:cubicBezTo>
                <a:close/>
                <a:moveTo>
                  <a:pt x="369" y="1"/>
                </a:moveTo>
                <a:cubicBezTo>
                  <a:pt x="358" y="1"/>
                  <a:pt x="347" y="3"/>
                  <a:pt x="337" y="8"/>
                </a:cubicBezTo>
                <a:cubicBezTo>
                  <a:pt x="277" y="36"/>
                  <a:pt x="250" y="99"/>
                  <a:pt x="223" y="158"/>
                </a:cubicBezTo>
                <a:cubicBezTo>
                  <a:pt x="186" y="109"/>
                  <a:pt x="137" y="52"/>
                  <a:pt x="85" y="52"/>
                </a:cubicBezTo>
                <a:cubicBezTo>
                  <a:pt x="79" y="52"/>
                  <a:pt x="74" y="53"/>
                  <a:pt x="68" y="54"/>
                </a:cubicBezTo>
                <a:cubicBezTo>
                  <a:pt x="9" y="68"/>
                  <a:pt x="0" y="145"/>
                  <a:pt x="5" y="199"/>
                </a:cubicBezTo>
                <a:cubicBezTo>
                  <a:pt x="27" y="370"/>
                  <a:pt x="201" y="546"/>
                  <a:pt x="368" y="546"/>
                </a:cubicBezTo>
                <a:cubicBezTo>
                  <a:pt x="374" y="546"/>
                  <a:pt x="380" y="545"/>
                  <a:pt x="387" y="545"/>
                </a:cubicBezTo>
                <a:cubicBezTo>
                  <a:pt x="396" y="545"/>
                  <a:pt x="400" y="545"/>
                  <a:pt x="405" y="540"/>
                </a:cubicBezTo>
                <a:cubicBezTo>
                  <a:pt x="414" y="536"/>
                  <a:pt x="423" y="531"/>
                  <a:pt x="428" y="522"/>
                </a:cubicBezTo>
                <a:cubicBezTo>
                  <a:pt x="491" y="404"/>
                  <a:pt x="559" y="195"/>
                  <a:pt x="491" y="63"/>
                </a:cubicBezTo>
                <a:cubicBezTo>
                  <a:pt x="475" y="27"/>
                  <a:pt x="442" y="2"/>
                  <a:pt x="407" y="2"/>
                </a:cubicBezTo>
                <a:cubicBezTo>
                  <a:pt x="402" y="2"/>
                  <a:pt x="396" y="3"/>
                  <a:pt x="391" y="4"/>
                </a:cubicBezTo>
                <a:cubicBezTo>
                  <a:pt x="384" y="2"/>
                  <a:pt x="376" y="1"/>
                  <a:pt x="369" y="1"/>
                </a:cubicBezTo>
                <a:close/>
              </a:path>
            </a:pathLst>
          </a:custGeom>
          <a:solidFill>
            <a:srgbClr val="FFFFFF"/>
          </a:solidFill>
          <a:ln>
            <a:noFill/>
          </a:ln>
        </p:spPr>
        <p:txBody>
          <a:bodyPr spcFirstLastPara="1" wrap="square" lIns="121868" tIns="121868" rIns="121868" bIns="121868" anchor="ctr" anchorCtr="0">
            <a:noAutofit/>
          </a:bodyPr>
          <a:lstStyle/>
          <a:p>
            <a:endParaRPr sz="2399"/>
          </a:p>
        </p:txBody>
      </p:sp>
      <p:sp>
        <p:nvSpPr>
          <p:cNvPr id="2153" name="Google Shape;2153;p72"/>
          <p:cNvSpPr/>
          <p:nvPr/>
        </p:nvSpPr>
        <p:spPr>
          <a:xfrm>
            <a:off x="3644211" y="4520397"/>
            <a:ext cx="60967" cy="61947"/>
          </a:xfrm>
          <a:custGeom>
            <a:avLst/>
            <a:gdLst/>
            <a:ahLst/>
            <a:cxnLst/>
            <a:rect l="l" t="t" r="r" b="b"/>
            <a:pathLst>
              <a:path w="560" h="569" extrusionOk="0">
                <a:moveTo>
                  <a:pt x="260" y="469"/>
                </a:moveTo>
                <a:cubicBezTo>
                  <a:pt x="260" y="469"/>
                  <a:pt x="260" y="473"/>
                  <a:pt x="260" y="473"/>
                </a:cubicBezTo>
                <a:cubicBezTo>
                  <a:pt x="260" y="469"/>
                  <a:pt x="255" y="469"/>
                  <a:pt x="250" y="469"/>
                </a:cubicBezTo>
                <a:close/>
                <a:moveTo>
                  <a:pt x="117" y="0"/>
                </a:moveTo>
                <a:cubicBezTo>
                  <a:pt x="58" y="0"/>
                  <a:pt x="32" y="70"/>
                  <a:pt x="23" y="123"/>
                </a:cubicBezTo>
                <a:cubicBezTo>
                  <a:pt x="0" y="305"/>
                  <a:pt x="141" y="533"/>
                  <a:pt x="305" y="569"/>
                </a:cubicBezTo>
                <a:cubicBezTo>
                  <a:pt x="314" y="569"/>
                  <a:pt x="319" y="569"/>
                  <a:pt x="323" y="564"/>
                </a:cubicBezTo>
                <a:cubicBezTo>
                  <a:pt x="332" y="564"/>
                  <a:pt x="341" y="564"/>
                  <a:pt x="350" y="555"/>
                </a:cubicBezTo>
                <a:cubicBezTo>
                  <a:pt x="441" y="460"/>
                  <a:pt x="560" y="273"/>
                  <a:pt x="523" y="128"/>
                </a:cubicBezTo>
                <a:cubicBezTo>
                  <a:pt x="514" y="87"/>
                  <a:pt x="487" y="46"/>
                  <a:pt x="441" y="46"/>
                </a:cubicBezTo>
                <a:cubicBezTo>
                  <a:pt x="428" y="37"/>
                  <a:pt x="410" y="32"/>
                  <a:pt x="387" y="32"/>
                </a:cubicBezTo>
                <a:cubicBezTo>
                  <a:pt x="323" y="41"/>
                  <a:pt x="287" y="96"/>
                  <a:pt x="246" y="146"/>
                </a:cubicBezTo>
                <a:cubicBezTo>
                  <a:pt x="219" y="82"/>
                  <a:pt x="178" y="5"/>
                  <a:pt x="123" y="1"/>
                </a:cubicBezTo>
                <a:cubicBezTo>
                  <a:pt x="121" y="0"/>
                  <a:pt x="119" y="0"/>
                  <a:pt x="117" y="0"/>
                </a:cubicBezTo>
                <a:close/>
              </a:path>
            </a:pathLst>
          </a:custGeom>
          <a:solidFill>
            <a:srgbClr val="FFFFFF"/>
          </a:solidFill>
          <a:ln>
            <a:noFill/>
          </a:ln>
        </p:spPr>
        <p:txBody>
          <a:bodyPr spcFirstLastPara="1" wrap="square" lIns="121868" tIns="121868" rIns="121868" bIns="121868" anchor="ctr" anchorCtr="0">
            <a:noAutofit/>
          </a:bodyPr>
          <a:lstStyle/>
          <a:p>
            <a:endParaRPr sz="2399"/>
          </a:p>
        </p:txBody>
      </p:sp>
      <p:sp>
        <p:nvSpPr>
          <p:cNvPr id="2154" name="Google Shape;2154;p72"/>
          <p:cNvSpPr/>
          <p:nvPr/>
        </p:nvSpPr>
        <p:spPr>
          <a:xfrm>
            <a:off x="4122921" y="4412940"/>
            <a:ext cx="60095" cy="59987"/>
          </a:xfrm>
          <a:custGeom>
            <a:avLst/>
            <a:gdLst/>
            <a:ahLst/>
            <a:cxnLst/>
            <a:rect l="l" t="t" r="r" b="b"/>
            <a:pathLst>
              <a:path w="552" h="551" extrusionOk="0">
                <a:moveTo>
                  <a:pt x="444" y="1"/>
                </a:moveTo>
                <a:cubicBezTo>
                  <a:pt x="427" y="1"/>
                  <a:pt x="412" y="8"/>
                  <a:pt x="397" y="19"/>
                </a:cubicBezTo>
                <a:cubicBezTo>
                  <a:pt x="342" y="42"/>
                  <a:pt x="292" y="110"/>
                  <a:pt x="260" y="164"/>
                </a:cubicBezTo>
                <a:cubicBezTo>
                  <a:pt x="215" y="119"/>
                  <a:pt x="173" y="44"/>
                  <a:pt x="105" y="44"/>
                </a:cubicBezTo>
                <a:cubicBezTo>
                  <a:pt x="98" y="44"/>
                  <a:pt x="90" y="44"/>
                  <a:pt x="83" y="46"/>
                </a:cubicBezTo>
                <a:cubicBezTo>
                  <a:pt x="10" y="64"/>
                  <a:pt x="1" y="151"/>
                  <a:pt x="19" y="214"/>
                </a:cubicBezTo>
                <a:cubicBezTo>
                  <a:pt x="69" y="387"/>
                  <a:pt x="215" y="505"/>
                  <a:pt x="378" y="542"/>
                </a:cubicBezTo>
                <a:cubicBezTo>
                  <a:pt x="383" y="551"/>
                  <a:pt x="397" y="551"/>
                  <a:pt x="410" y="551"/>
                </a:cubicBezTo>
                <a:lnTo>
                  <a:pt x="419" y="551"/>
                </a:lnTo>
                <a:cubicBezTo>
                  <a:pt x="433" y="551"/>
                  <a:pt x="442" y="542"/>
                  <a:pt x="447" y="533"/>
                </a:cubicBezTo>
                <a:cubicBezTo>
                  <a:pt x="451" y="528"/>
                  <a:pt x="451" y="524"/>
                  <a:pt x="451" y="519"/>
                </a:cubicBezTo>
                <a:cubicBezTo>
                  <a:pt x="478" y="419"/>
                  <a:pt x="515" y="314"/>
                  <a:pt x="537" y="210"/>
                </a:cubicBezTo>
                <a:cubicBezTo>
                  <a:pt x="547" y="155"/>
                  <a:pt x="551" y="92"/>
                  <a:pt x="515" y="46"/>
                </a:cubicBezTo>
                <a:cubicBezTo>
                  <a:pt x="491" y="14"/>
                  <a:pt x="467" y="1"/>
                  <a:pt x="444" y="1"/>
                </a:cubicBezTo>
                <a:close/>
              </a:path>
            </a:pathLst>
          </a:custGeom>
          <a:solidFill>
            <a:srgbClr val="FFFFFF"/>
          </a:solidFill>
          <a:ln>
            <a:noFill/>
          </a:ln>
        </p:spPr>
        <p:txBody>
          <a:bodyPr spcFirstLastPara="1" wrap="square" lIns="121868" tIns="121868" rIns="121868" bIns="121868" anchor="ctr" anchorCtr="0">
            <a:noAutofit/>
          </a:bodyPr>
          <a:lstStyle/>
          <a:p>
            <a:endParaRPr sz="2399"/>
          </a:p>
        </p:txBody>
      </p:sp>
      <p:sp>
        <p:nvSpPr>
          <p:cNvPr id="2155" name="Google Shape;2155;p72"/>
          <p:cNvSpPr/>
          <p:nvPr/>
        </p:nvSpPr>
        <p:spPr>
          <a:xfrm>
            <a:off x="4280894" y="4520397"/>
            <a:ext cx="60531" cy="61947"/>
          </a:xfrm>
          <a:custGeom>
            <a:avLst/>
            <a:gdLst/>
            <a:ahLst/>
            <a:cxnLst/>
            <a:rect l="l" t="t" r="r" b="b"/>
            <a:pathLst>
              <a:path w="556" h="569" extrusionOk="0">
                <a:moveTo>
                  <a:pt x="255" y="469"/>
                </a:moveTo>
                <a:cubicBezTo>
                  <a:pt x="260" y="469"/>
                  <a:pt x="260" y="473"/>
                  <a:pt x="260" y="473"/>
                </a:cubicBezTo>
                <a:cubicBezTo>
                  <a:pt x="255" y="469"/>
                  <a:pt x="255" y="469"/>
                  <a:pt x="251" y="469"/>
                </a:cubicBezTo>
                <a:close/>
                <a:moveTo>
                  <a:pt x="114" y="0"/>
                </a:moveTo>
                <a:cubicBezTo>
                  <a:pt x="58" y="0"/>
                  <a:pt x="28" y="70"/>
                  <a:pt x="23" y="123"/>
                </a:cubicBezTo>
                <a:cubicBezTo>
                  <a:pt x="1" y="305"/>
                  <a:pt x="137" y="533"/>
                  <a:pt x="305" y="569"/>
                </a:cubicBezTo>
                <a:cubicBezTo>
                  <a:pt x="314" y="569"/>
                  <a:pt x="319" y="569"/>
                  <a:pt x="323" y="564"/>
                </a:cubicBezTo>
                <a:cubicBezTo>
                  <a:pt x="333" y="564"/>
                  <a:pt x="342" y="564"/>
                  <a:pt x="351" y="555"/>
                </a:cubicBezTo>
                <a:cubicBezTo>
                  <a:pt x="442" y="460"/>
                  <a:pt x="555" y="273"/>
                  <a:pt x="524" y="128"/>
                </a:cubicBezTo>
                <a:cubicBezTo>
                  <a:pt x="514" y="87"/>
                  <a:pt x="483" y="46"/>
                  <a:pt x="442" y="46"/>
                </a:cubicBezTo>
                <a:cubicBezTo>
                  <a:pt x="428" y="37"/>
                  <a:pt x="405" y="32"/>
                  <a:pt x="387" y="32"/>
                </a:cubicBezTo>
                <a:cubicBezTo>
                  <a:pt x="323" y="41"/>
                  <a:pt x="283" y="96"/>
                  <a:pt x="246" y="146"/>
                </a:cubicBezTo>
                <a:cubicBezTo>
                  <a:pt x="219" y="82"/>
                  <a:pt x="178" y="5"/>
                  <a:pt x="119" y="1"/>
                </a:cubicBezTo>
                <a:cubicBezTo>
                  <a:pt x="117" y="0"/>
                  <a:pt x="115" y="0"/>
                  <a:pt x="114" y="0"/>
                </a:cubicBezTo>
                <a:close/>
              </a:path>
            </a:pathLst>
          </a:custGeom>
          <a:solidFill>
            <a:srgbClr val="FFFFFF"/>
          </a:solidFill>
          <a:ln>
            <a:noFill/>
          </a:ln>
        </p:spPr>
        <p:txBody>
          <a:bodyPr spcFirstLastPara="1" wrap="square" lIns="121868" tIns="121868" rIns="121868" bIns="121868" anchor="ctr" anchorCtr="0">
            <a:noAutofit/>
          </a:bodyPr>
          <a:lstStyle/>
          <a:p>
            <a:endParaRPr sz="2399"/>
          </a:p>
        </p:txBody>
      </p:sp>
      <p:sp>
        <p:nvSpPr>
          <p:cNvPr id="2156" name="Google Shape;2156;p72"/>
          <p:cNvSpPr/>
          <p:nvPr/>
        </p:nvSpPr>
        <p:spPr>
          <a:xfrm>
            <a:off x="3834845" y="4490675"/>
            <a:ext cx="59006" cy="64233"/>
          </a:xfrm>
          <a:custGeom>
            <a:avLst/>
            <a:gdLst/>
            <a:ahLst/>
            <a:cxnLst/>
            <a:rect l="l" t="t" r="r" b="b"/>
            <a:pathLst>
              <a:path w="542" h="590" extrusionOk="0">
                <a:moveTo>
                  <a:pt x="99" y="0"/>
                </a:moveTo>
                <a:cubicBezTo>
                  <a:pt x="30" y="0"/>
                  <a:pt x="0" y="75"/>
                  <a:pt x="0" y="142"/>
                </a:cubicBezTo>
                <a:cubicBezTo>
                  <a:pt x="5" y="324"/>
                  <a:pt x="114" y="483"/>
                  <a:pt x="255" y="565"/>
                </a:cubicBezTo>
                <a:cubicBezTo>
                  <a:pt x="264" y="574"/>
                  <a:pt x="273" y="583"/>
                  <a:pt x="287" y="583"/>
                </a:cubicBezTo>
                <a:cubicBezTo>
                  <a:pt x="287" y="583"/>
                  <a:pt x="291" y="587"/>
                  <a:pt x="291" y="587"/>
                </a:cubicBezTo>
                <a:cubicBezTo>
                  <a:pt x="296" y="589"/>
                  <a:pt x="300" y="589"/>
                  <a:pt x="304" y="589"/>
                </a:cubicBezTo>
                <a:cubicBezTo>
                  <a:pt x="314" y="589"/>
                  <a:pt x="321" y="585"/>
                  <a:pt x="328" y="578"/>
                </a:cubicBezTo>
                <a:cubicBezTo>
                  <a:pt x="328" y="574"/>
                  <a:pt x="332" y="574"/>
                  <a:pt x="332" y="569"/>
                </a:cubicBezTo>
                <a:cubicBezTo>
                  <a:pt x="387" y="478"/>
                  <a:pt x="446" y="387"/>
                  <a:pt x="496" y="296"/>
                </a:cubicBezTo>
                <a:cubicBezTo>
                  <a:pt x="523" y="246"/>
                  <a:pt x="541" y="187"/>
                  <a:pt x="523" y="133"/>
                </a:cubicBezTo>
                <a:cubicBezTo>
                  <a:pt x="502" y="83"/>
                  <a:pt x="473" y="64"/>
                  <a:pt x="442" y="64"/>
                </a:cubicBezTo>
                <a:cubicBezTo>
                  <a:pt x="433" y="64"/>
                  <a:pt x="423" y="66"/>
                  <a:pt x="414" y="69"/>
                </a:cubicBezTo>
                <a:cubicBezTo>
                  <a:pt x="355" y="73"/>
                  <a:pt x="287" y="128"/>
                  <a:pt x="246" y="169"/>
                </a:cubicBezTo>
                <a:cubicBezTo>
                  <a:pt x="209" y="105"/>
                  <a:pt x="187" y="10"/>
                  <a:pt x="105" y="1"/>
                </a:cubicBezTo>
                <a:cubicBezTo>
                  <a:pt x="103" y="1"/>
                  <a:pt x="101" y="0"/>
                  <a:pt x="99" y="0"/>
                </a:cubicBezTo>
                <a:close/>
              </a:path>
            </a:pathLst>
          </a:custGeom>
          <a:solidFill>
            <a:srgbClr val="FFFFFF"/>
          </a:solidFill>
          <a:ln>
            <a:noFill/>
          </a:ln>
        </p:spPr>
        <p:txBody>
          <a:bodyPr spcFirstLastPara="1" wrap="square" lIns="121868" tIns="121868" rIns="121868" bIns="121868" anchor="ctr" anchorCtr="0">
            <a:noAutofit/>
          </a:bodyPr>
          <a:lstStyle/>
          <a:p>
            <a:endParaRPr sz="2399"/>
          </a:p>
        </p:txBody>
      </p:sp>
      <p:sp>
        <p:nvSpPr>
          <p:cNvPr id="2157" name="Google Shape;2157;p72"/>
          <p:cNvSpPr/>
          <p:nvPr/>
        </p:nvSpPr>
        <p:spPr>
          <a:xfrm>
            <a:off x="3959068" y="4360137"/>
            <a:ext cx="59987" cy="65648"/>
          </a:xfrm>
          <a:custGeom>
            <a:avLst/>
            <a:gdLst/>
            <a:ahLst/>
            <a:cxnLst/>
            <a:rect l="l" t="t" r="r" b="b"/>
            <a:pathLst>
              <a:path w="551" h="603" extrusionOk="0">
                <a:moveTo>
                  <a:pt x="219" y="490"/>
                </a:moveTo>
                <a:cubicBezTo>
                  <a:pt x="219" y="495"/>
                  <a:pt x="219" y="495"/>
                  <a:pt x="223" y="499"/>
                </a:cubicBezTo>
                <a:cubicBezTo>
                  <a:pt x="219" y="495"/>
                  <a:pt x="214" y="490"/>
                  <a:pt x="214" y="490"/>
                </a:cubicBezTo>
                <a:close/>
                <a:moveTo>
                  <a:pt x="162" y="0"/>
                </a:moveTo>
                <a:cubicBezTo>
                  <a:pt x="113" y="0"/>
                  <a:pt x="76" y="55"/>
                  <a:pt x="60" y="99"/>
                </a:cubicBezTo>
                <a:cubicBezTo>
                  <a:pt x="1" y="272"/>
                  <a:pt x="92" y="527"/>
                  <a:pt x="246" y="599"/>
                </a:cubicBezTo>
                <a:cubicBezTo>
                  <a:pt x="248" y="602"/>
                  <a:pt x="252" y="603"/>
                  <a:pt x="255" y="603"/>
                </a:cubicBezTo>
                <a:cubicBezTo>
                  <a:pt x="259" y="603"/>
                  <a:pt x="262" y="602"/>
                  <a:pt x="264" y="599"/>
                </a:cubicBezTo>
                <a:cubicBezTo>
                  <a:pt x="269" y="602"/>
                  <a:pt x="273" y="603"/>
                  <a:pt x="278" y="603"/>
                </a:cubicBezTo>
                <a:cubicBezTo>
                  <a:pt x="283" y="603"/>
                  <a:pt x="287" y="602"/>
                  <a:pt x="292" y="599"/>
                </a:cubicBezTo>
                <a:cubicBezTo>
                  <a:pt x="401" y="527"/>
                  <a:pt x="551" y="372"/>
                  <a:pt x="551" y="222"/>
                </a:cubicBezTo>
                <a:cubicBezTo>
                  <a:pt x="551" y="181"/>
                  <a:pt x="528" y="136"/>
                  <a:pt x="487" y="122"/>
                </a:cubicBezTo>
                <a:cubicBezTo>
                  <a:pt x="474" y="108"/>
                  <a:pt x="455" y="99"/>
                  <a:pt x="437" y="99"/>
                </a:cubicBezTo>
                <a:cubicBezTo>
                  <a:pt x="431" y="98"/>
                  <a:pt x="425" y="98"/>
                  <a:pt x="420" y="98"/>
                </a:cubicBezTo>
                <a:cubicBezTo>
                  <a:pt x="361" y="98"/>
                  <a:pt x="319" y="139"/>
                  <a:pt x="273" y="172"/>
                </a:cubicBezTo>
                <a:cubicBezTo>
                  <a:pt x="260" y="108"/>
                  <a:pt x="237" y="17"/>
                  <a:pt x="183" y="4"/>
                </a:cubicBezTo>
                <a:cubicBezTo>
                  <a:pt x="175" y="1"/>
                  <a:pt x="169" y="0"/>
                  <a:pt x="162" y="0"/>
                </a:cubicBezTo>
                <a:close/>
              </a:path>
            </a:pathLst>
          </a:custGeom>
          <a:solidFill>
            <a:srgbClr val="FFFFFF"/>
          </a:solidFill>
          <a:ln>
            <a:noFill/>
          </a:ln>
        </p:spPr>
        <p:txBody>
          <a:bodyPr spcFirstLastPara="1" wrap="square" lIns="121868" tIns="121868" rIns="121868" bIns="121868" anchor="ctr" anchorCtr="0">
            <a:noAutofit/>
          </a:bodyPr>
          <a:lstStyle/>
          <a:p>
            <a:endParaRPr sz="2399"/>
          </a:p>
        </p:txBody>
      </p:sp>
      <p:sp>
        <p:nvSpPr>
          <p:cNvPr id="2158" name="Google Shape;2158;p72"/>
          <p:cNvSpPr/>
          <p:nvPr/>
        </p:nvSpPr>
        <p:spPr>
          <a:xfrm>
            <a:off x="3720421" y="4369826"/>
            <a:ext cx="59987" cy="59768"/>
          </a:xfrm>
          <a:custGeom>
            <a:avLst/>
            <a:gdLst/>
            <a:ahLst/>
            <a:cxnLst/>
            <a:rect l="l" t="t" r="r" b="b"/>
            <a:pathLst>
              <a:path w="551" h="549" extrusionOk="0">
                <a:moveTo>
                  <a:pt x="441" y="0"/>
                </a:moveTo>
                <a:cubicBezTo>
                  <a:pt x="425" y="0"/>
                  <a:pt x="408" y="6"/>
                  <a:pt x="392" y="15"/>
                </a:cubicBezTo>
                <a:cubicBezTo>
                  <a:pt x="342" y="37"/>
                  <a:pt x="287" y="110"/>
                  <a:pt x="260" y="165"/>
                </a:cubicBezTo>
                <a:cubicBezTo>
                  <a:pt x="211" y="115"/>
                  <a:pt x="169" y="44"/>
                  <a:pt x="104" y="44"/>
                </a:cubicBezTo>
                <a:cubicBezTo>
                  <a:pt x="97" y="44"/>
                  <a:pt x="90" y="45"/>
                  <a:pt x="83" y="47"/>
                </a:cubicBezTo>
                <a:cubicBezTo>
                  <a:pt x="10" y="60"/>
                  <a:pt x="1" y="147"/>
                  <a:pt x="19" y="210"/>
                </a:cubicBezTo>
                <a:cubicBezTo>
                  <a:pt x="69" y="388"/>
                  <a:pt x="214" y="506"/>
                  <a:pt x="374" y="542"/>
                </a:cubicBezTo>
                <a:cubicBezTo>
                  <a:pt x="380" y="545"/>
                  <a:pt x="389" y="549"/>
                  <a:pt x="396" y="549"/>
                </a:cubicBezTo>
                <a:cubicBezTo>
                  <a:pt x="400" y="549"/>
                  <a:pt x="403" y="548"/>
                  <a:pt x="405" y="547"/>
                </a:cubicBezTo>
                <a:lnTo>
                  <a:pt x="414" y="547"/>
                </a:lnTo>
                <a:cubicBezTo>
                  <a:pt x="418" y="548"/>
                  <a:pt x="421" y="548"/>
                  <a:pt x="423" y="548"/>
                </a:cubicBezTo>
                <a:cubicBezTo>
                  <a:pt x="436" y="548"/>
                  <a:pt x="443" y="540"/>
                  <a:pt x="446" y="529"/>
                </a:cubicBezTo>
                <a:cubicBezTo>
                  <a:pt x="446" y="529"/>
                  <a:pt x="451" y="524"/>
                  <a:pt x="451" y="519"/>
                </a:cubicBezTo>
                <a:cubicBezTo>
                  <a:pt x="478" y="415"/>
                  <a:pt x="510" y="315"/>
                  <a:pt x="533" y="210"/>
                </a:cubicBezTo>
                <a:cubicBezTo>
                  <a:pt x="546" y="151"/>
                  <a:pt x="551" y="92"/>
                  <a:pt x="515" y="42"/>
                </a:cubicBezTo>
                <a:cubicBezTo>
                  <a:pt x="490" y="12"/>
                  <a:pt x="466" y="0"/>
                  <a:pt x="441" y="0"/>
                </a:cubicBezTo>
                <a:close/>
              </a:path>
            </a:pathLst>
          </a:custGeom>
          <a:solidFill>
            <a:srgbClr val="FFFFFF"/>
          </a:solidFill>
          <a:ln>
            <a:noFill/>
          </a:ln>
        </p:spPr>
        <p:txBody>
          <a:bodyPr spcFirstLastPara="1" wrap="square" lIns="121868" tIns="121868" rIns="121868" bIns="121868" anchor="ctr" anchorCtr="0">
            <a:noAutofit/>
          </a:bodyPr>
          <a:lstStyle/>
          <a:p>
            <a:endParaRPr sz="2399"/>
          </a:p>
        </p:txBody>
      </p:sp>
      <p:sp>
        <p:nvSpPr>
          <p:cNvPr id="2159" name="Google Shape;2159;p72"/>
          <p:cNvSpPr/>
          <p:nvPr/>
        </p:nvSpPr>
        <p:spPr>
          <a:xfrm>
            <a:off x="4037347" y="4536291"/>
            <a:ext cx="60967" cy="61947"/>
          </a:xfrm>
          <a:custGeom>
            <a:avLst/>
            <a:gdLst/>
            <a:ahLst/>
            <a:cxnLst/>
            <a:rect l="l" t="t" r="r" b="b"/>
            <a:pathLst>
              <a:path w="560" h="569" extrusionOk="0">
                <a:moveTo>
                  <a:pt x="259" y="468"/>
                </a:moveTo>
                <a:cubicBezTo>
                  <a:pt x="259" y="473"/>
                  <a:pt x="259" y="473"/>
                  <a:pt x="259" y="473"/>
                </a:cubicBezTo>
                <a:cubicBezTo>
                  <a:pt x="259" y="473"/>
                  <a:pt x="255" y="468"/>
                  <a:pt x="250" y="468"/>
                </a:cubicBezTo>
                <a:close/>
                <a:moveTo>
                  <a:pt x="123" y="0"/>
                </a:moveTo>
                <a:cubicBezTo>
                  <a:pt x="59" y="0"/>
                  <a:pt x="32" y="68"/>
                  <a:pt x="23" y="123"/>
                </a:cubicBezTo>
                <a:cubicBezTo>
                  <a:pt x="0" y="305"/>
                  <a:pt x="141" y="532"/>
                  <a:pt x="305" y="568"/>
                </a:cubicBezTo>
                <a:cubicBezTo>
                  <a:pt x="314" y="568"/>
                  <a:pt x="318" y="568"/>
                  <a:pt x="328" y="564"/>
                </a:cubicBezTo>
                <a:cubicBezTo>
                  <a:pt x="330" y="565"/>
                  <a:pt x="332" y="566"/>
                  <a:pt x="334" y="566"/>
                </a:cubicBezTo>
                <a:cubicBezTo>
                  <a:pt x="339" y="566"/>
                  <a:pt x="344" y="562"/>
                  <a:pt x="350" y="555"/>
                </a:cubicBezTo>
                <a:cubicBezTo>
                  <a:pt x="441" y="459"/>
                  <a:pt x="559" y="273"/>
                  <a:pt x="523" y="127"/>
                </a:cubicBezTo>
                <a:cubicBezTo>
                  <a:pt x="514" y="86"/>
                  <a:pt x="487" y="46"/>
                  <a:pt x="446" y="46"/>
                </a:cubicBezTo>
                <a:cubicBezTo>
                  <a:pt x="428" y="36"/>
                  <a:pt x="409" y="32"/>
                  <a:pt x="387" y="32"/>
                </a:cubicBezTo>
                <a:cubicBezTo>
                  <a:pt x="323" y="41"/>
                  <a:pt x="287" y="96"/>
                  <a:pt x="246" y="146"/>
                </a:cubicBezTo>
                <a:cubicBezTo>
                  <a:pt x="218" y="86"/>
                  <a:pt x="177" y="5"/>
                  <a:pt x="123" y="0"/>
                </a:cubicBezTo>
                <a:close/>
              </a:path>
            </a:pathLst>
          </a:custGeom>
          <a:solidFill>
            <a:srgbClr val="FFFFFF"/>
          </a:solidFill>
          <a:ln>
            <a:noFill/>
          </a:ln>
        </p:spPr>
        <p:txBody>
          <a:bodyPr spcFirstLastPara="1" wrap="square" lIns="121868" tIns="121868" rIns="121868" bIns="121868" anchor="ctr" anchorCtr="0">
            <a:noAutofit/>
          </a:bodyPr>
          <a:lstStyle/>
          <a:p>
            <a:endParaRPr sz="2399"/>
          </a:p>
        </p:txBody>
      </p:sp>
      <p:sp>
        <p:nvSpPr>
          <p:cNvPr id="2160" name="Google Shape;2160;p72"/>
          <p:cNvSpPr/>
          <p:nvPr/>
        </p:nvSpPr>
        <p:spPr>
          <a:xfrm>
            <a:off x="4306153" y="4366016"/>
            <a:ext cx="61511" cy="59768"/>
          </a:xfrm>
          <a:custGeom>
            <a:avLst/>
            <a:gdLst/>
            <a:ahLst/>
            <a:cxnLst/>
            <a:rect l="l" t="t" r="r" b="b"/>
            <a:pathLst>
              <a:path w="565" h="549" extrusionOk="0">
                <a:moveTo>
                  <a:pt x="346" y="468"/>
                </a:moveTo>
                <a:cubicBezTo>
                  <a:pt x="346" y="468"/>
                  <a:pt x="346" y="473"/>
                  <a:pt x="351" y="473"/>
                </a:cubicBezTo>
                <a:lnTo>
                  <a:pt x="337" y="473"/>
                </a:lnTo>
                <a:cubicBezTo>
                  <a:pt x="342" y="468"/>
                  <a:pt x="342" y="468"/>
                  <a:pt x="346" y="468"/>
                </a:cubicBezTo>
                <a:close/>
                <a:moveTo>
                  <a:pt x="402" y="0"/>
                </a:moveTo>
                <a:cubicBezTo>
                  <a:pt x="394" y="0"/>
                  <a:pt x="386" y="1"/>
                  <a:pt x="378" y="4"/>
                </a:cubicBezTo>
                <a:cubicBezTo>
                  <a:pt x="373" y="3"/>
                  <a:pt x="368" y="2"/>
                  <a:pt x="363" y="2"/>
                </a:cubicBezTo>
                <a:cubicBezTo>
                  <a:pt x="350" y="2"/>
                  <a:pt x="337" y="7"/>
                  <a:pt x="323" y="13"/>
                </a:cubicBezTo>
                <a:cubicBezTo>
                  <a:pt x="264" y="45"/>
                  <a:pt x="246" y="113"/>
                  <a:pt x="228" y="172"/>
                </a:cubicBezTo>
                <a:cubicBezTo>
                  <a:pt x="189" y="134"/>
                  <a:pt x="137" y="81"/>
                  <a:pt x="88" y="81"/>
                </a:cubicBezTo>
                <a:cubicBezTo>
                  <a:pt x="80" y="81"/>
                  <a:pt x="72" y="83"/>
                  <a:pt x="64" y="86"/>
                </a:cubicBezTo>
                <a:cubicBezTo>
                  <a:pt x="5" y="104"/>
                  <a:pt x="0" y="182"/>
                  <a:pt x="10" y="236"/>
                </a:cubicBezTo>
                <a:cubicBezTo>
                  <a:pt x="47" y="400"/>
                  <a:pt x="225" y="548"/>
                  <a:pt x="385" y="548"/>
                </a:cubicBezTo>
                <a:cubicBezTo>
                  <a:pt x="398" y="548"/>
                  <a:pt x="411" y="547"/>
                  <a:pt x="423" y="545"/>
                </a:cubicBezTo>
                <a:cubicBezTo>
                  <a:pt x="428" y="541"/>
                  <a:pt x="433" y="536"/>
                  <a:pt x="437" y="532"/>
                </a:cubicBezTo>
                <a:cubicBezTo>
                  <a:pt x="446" y="532"/>
                  <a:pt x="455" y="527"/>
                  <a:pt x="460" y="514"/>
                </a:cubicBezTo>
                <a:cubicBezTo>
                  <a:pt x="514" y="391"/>
                  <a:pt x="564" y="172"/>
                  <a:pt x="483" y="50"/>
                </a:cubicBezTo>
                <a:cubicBezTo>
                  <a:pt x="464" y="21"/>
                  <a:pt x="435" y="0"/>
                  <a:pt x="402" y="0"/>
                </a:cubicBezTo>
                <a:close/>
              </a:path>
            </a:pathLst>
          </a:custGeom>
          <a:solidFill>
            <a:srgbClr val="FFFFFF"/>
          </a:solidFill>
          <a:ln>
            <a:noFill/>
          </a:ln>
        </p:spPr>
        <p:txBody>
          <a:bodyPr spcFirstLastPara="1" wrap="square" lIns="121868" tIns="121868" rIns="121868" bIns="121868" anchor="ctr" anchorCtr="0">
            <a:noAutofit/>
          </a:bodyPr>
          <a:lstStyle/>
          <a:p>
            <a:endParaRPr sz="2399"/>
          </a:p>
        </p:txBody>
      </p:sp>
      <p:sp>
        <p:nvSpPr>
          <p:cNvPr id="2161" name="Google Shape;2161;p72"/>
          <p:cNvSpPr/>
          <p:nvPr/>
        </p:nvSpPr>
        <p:spPr>
          <a:xfrm>
            <a:off x="7330286" y="4271515"/>
            <a:ext cx="2135452" cy="1607332"/>
          </a:xfrm>
          <a:custGeom>
            <a:avLst/>
            <a:gdLst/>
            <a:ahLst/>
            <a:cxnLst/>
            <a:rect l="l" t="t" r="r" b="b"/>
            <a:pathLst>
              <a:path w="19615" h="14764" extrusionOk="0">
                <a:moveTo>
                  <a:pt x="11631" y="1"/>
                </a:moveTo>
                <a:cubicBezTo>
                  <a:pt x="10854" y="1"/>
                  <a:pt x="7004" y="157"/>
                  <a:pt x="6126" y="284"/>
                </a:cubicBezTo>
                <a:cubicBezTo>
                  <a:pt x="5212" y="415"/>
                  <a:pt x="337" y="415"/>
                  <a:pt x="210" y="429"/>
                </a:cubicBezTo>
                <a:cubicBezTo>
                  <a:pt x="210" y="429"/>
                  <a:pt x="14" y="12935"/>
                  <a:pt x="5" y="13653"/>
                </a:cubicBezTo>
                <a:cubicBezTo>
                  <a:pt x="1" y="13987"/>
                  <a:pt x="150" y="14077"/>
                  <a:pt x="311" y="14077"/>
                </a:cubicBezTo>
                <a:cubicBezTo>
                  <a:pt x="496" y="14077"/>
                  <a:pt x="696" y="13958"/>
                  <a:pt x="696" y="13958"/>
                </a:cubicBezTo>
                <a:lnTo>
                  <a:pt x="696" y="13958"/>
                </a:lnTo>
                <a:lnTo>
                  <a:pt x="446" y="14759"/>
                </a:lnTo>
                <a:cubicBezTo>
                  <a:pt x="446" y="14759"/>
                  <a:pt x="857" y="14763"/>
                  <a:pt x="1419" y="14763"/>
                </a:cubicBezTo>
                <a:cubicBezTo>
                  <a:pt x="2543" y="14763"/>
                  <a:pt x="4275" y="14745"/>
                  <a:pt x="4548" y="14636"/>
                </a:cubicBezTo>
                <a:cubicBezTo>
                  <a:pt x="4957" y="14472"/>
                  <a:pt x="10415" y="14599"/>
                  <a:pt x="11429" y="14463"/>
                </a:cubicBezTo>
                <a:cubicBezTo>
                  <a:pt x="12438" y="14322"/>
                  <a:pt x="19614" y="14322"/>
                  <a:pt x="19614" y="14322"/>
                </a:cubicBezTo>
                <a:lnTo>
                  <a:pt x="19537" y="13572"/>
                </a:lnTo>
                <a:cubicBezTo>
                  <a:pt x="19537" y="13572"/>
                  <a:pt x="19483" y="10743"/>
                  <a:pt x="19455" y="9956"/>
                </a:cubicBezTo>
                <a:cubicBezTo>
                  <a:pt x="19428" y="9165"/>
                  <a:pt x="19173" y="697"/>
                  <a:pt x="19173" y="697"/>
                </a:cubicBezTo>
                <a:lnTo>
                  <a:pt x="18523" y="538"/>
                </a:lnTo>
                <a:lnTo>
                  <a:pt x="18418" y="247"/>
                </a:lnTo>
                <a:cubicBezTo>
                  <a:pt x="18418" y="247"/>
                  <a:pt x="16477" y="97"/>
                  <a:pt x="16145" y="74"/>
                </a:cubicBezTo>
                <a:cubicBezTo>
                  <a:pt x="15817" y="56"/>
                  <a:pt x="12247" y="11"/>
                  <a:pt x="11711" y="2"/>
                </a:cubicBezTo>
                <a:cubicBezTo>
                  <a:pt x="11690" y="1"/>
                  <a:pt x="11663" y="1"/>
                  <a:pt x="11631" y="1"/>
                </a:cubicBezTo>
                <a:close/>
              </a:path>
            </a:pathLst>
          </a:custGeom>
          <a:solidFill>
            <a:schemeClr val="accent3"/>
          </a:solidFill>
          <a:ln>
            <a:noFill/>
          </a:ln>
        </p:spPr>
        <p:txBody>
          <a:bodyPr spcFirstLastPara="1" wrap="square" lIns="121868" tIns="121868" rIns="121868" bIns="121868" anchor="ctr" anchorCtr="0">
            <a:noAutofit/>
          </a:bodyPr>
          <a:lstStyle/>
          <a:p>
            <a:endParaRPr sz="2399"/>
          </a:p>
        </p:txBody>
      </p:sp>
      <p:sp>
        <p:nvSpPr>
          <p:cNvPr id="2162" name="Google Shape;2162;p72"/>
          <p:cNvSpPr/>
          <p:nvPr/>
        </p:nvSpPr>
        <p:spPr>
          <a:xfrm>
            <a:off x="9024559" y="4536728"/>
            <a:ext cx="19379" cy="38322"/>
          </a:xfrm>
          <a:custGeom>
            <a:avLst/>
            <a:gdLst/>
            <a:ahLst/>
            <a:cxnLst/>
            <a:rect l="l" t="t" r="r" b="b"/>
            <a:pathLst>
              <a:path w="178" h="352" extrusionOk="0">
                <a:moveTo>
                  <a:pt x="103" y="0"/>
                </a:moveTo>
                <a:cubicBezTo>
                  <a:pt x="101" y="0"/>
                  <a:pt x="98" y="0"/>
                  <a:pt x="96" y="1"/>
                </a:cubicBezTo>
                <a:cubicBezTo>
                  <a:pt x="50" y="5"/>
                  <a:pt x="28" y="42"/>
                  <a:pt x="28" y="87"/>
                </a:cubicBezTo>
                <a:cubicBezTo>
                  <a:pt x="28" y="146"/>
                  <a:pt x="19" y="201"/>
                  <a:pt x="9" y="260"/>
                </a:cubicBezTo>
                <a:cubicBezTo>
                  <a:pt x="0" y="301"/>
                  <a:pt x="32" y="342"/>
                  <a:pt x="69" y="351"/>
                </a:cubicBezTo>
                <a:cubicBezTo>
                  <a:pt x="72" y="351"/>
                  <a:pt x="75" y="351"/>
                  <a:pt x="77" y="351"/>
                </a:cubicBezTo>
                <a:cubicBezTo>
                  <a:pt x="115" y="351"/>
                  <a:pt x="147" y="325"/>
                  <a:pt x="155" y="287"/>
                </a:cubicBezTo>
                <a:cubicBezTo>
                  <a:pt x="173" y="214"/>
                  <a:pt x="178" y="142"/>
                  <a:pt x="178" y="69"/>
                </a:cubicBezTo>
                <a:cubicBezTo>
                  <a:pt x="178" y="31"/>
                  <a:pt x="138" y="0"/>
                  <a:pt x="103" y="0"/>
                </a:cubicBezTo>
                <a:close/>
              </a:path>
            </a:pathLst>
          </a:custGeom>
          <a:solidFill>
            <a:srgbClr val="FFFFFF"/>
          </a:solidFill>
          <a:ln>
            <a:noFill/>
          </a:ln>
        </p:spPr>
        <p:txBody>
          <a:bodyPr spcFirstLastPara="1" wrap="square" lIns="121868" tIns="121868" rIns="121868" bIns="121868" anchor="ctr" anchorCtr="0">
            <a:noAutofit/>
          </a:bodyPr>
          <a:lstStyle/>
          <a:p>
            <a:endParaRPr sz="2399"/>
          </a:p>
        </p:txBody>
      </p:sp>
      <p:sp>
        <p:nvSpPr>
          <p:cNvPr id="2163" name="Google Shape;2163;p72"/>
          <p:cNvSpPr/>
          <p:nvPr/>
        </p:nvSpPr>
        <p:spPr>
          <a:xfrm>
            <a:off x="9024559" y="4536728"/>
            <a:ext cx="19379" cy="38322"/>
          </a:xfrm>
          <a:custGeom>
            <a:avLst/>
            <a:gdLst/>
            <a:ahLst/>
            <a:cxnLst/>
            <a:rect l="l" t="t" r="r" b="b"/>
            <a:pathLst>
              <a:path w="178" h="352" extrusionOk="0">
                <a:moveTo>
                  <a:pt x="103" y="0"/>
                </a:moveTo>
                <a:cubicBezTo>
                  <a:pt x="101" y="0"/>
                  <a:pt x="98" y="0"/>
                  <a:pt x="96" y="1"/>
                </a:cubicBezTo>
                <a:cubicBezTo>
                  <a:pt x="50" y="5"/>
                  <a:pt x="28" y="42"/>
                  <a:pt x="28" y="87"/>
                </a:cubicBezTo>
                <a:cubicBezTo>
                  <a:pt x="28" y="146"/>
                  <a:pt x="19" y="201"/>
                  <a:pt x="9" y="260"/>
                </a:cubicBezTo>
                <a:cubicBezTo>
                  <a:pt x="0" y="301"/>
                  <a:pt x="32" y="342"/>
                  <a:pt x="69" y="351"/>
                </a:cubicBezTo>
                <a:cubicBezTo>
                  <a:pt x="72" y="351"/>
                  <a:pt x="75" y="351"/>
                  <a:pt x="77" y="351"/>
                </a:cubicBezTo>
                <a:cubicBezTo>
                  <a:pt x="115" y="351"/>
                  <a:pt x="147" y="325"/>
                  <a:pt x="155" y="287"/>
                </a:cubicBezTo>
                <a:cubicBezTo>
                  <a:pt x="173" y="214"/>
                  <a:pt x="178" y="142"/>
                  <a:pt x="178" y="69"/>
                </a:cubicBezTo>
                <a:cubicBezTo>
                  <a:pt x="178" y="31"/>
                  <a:pt x="138" y="0"/>
                  <a:pt x="103" y="0"/>
                </a:cubicBezTo>
                <a:close/>
              </a:path>
            </a:pathLst>
          </a:custGeom>
          <a:solidFill>
            <a:srgbClr val="4C4C4D"/>
          </a:solidFill>
          <a:ln>
            <a:noFill/>
          </a:ln>
        </p:spPr>
        <p:txBody>
          <a:bodyPr spcFirstLastPara="1" wrap="square" lIns="121868" tIns="121868" rIns="121868" bIns="121868" anchor="ctr" anchorCtr="0">
            <a:noAutofit/>
          </a:bodyPr>
          <a:lstStyle/>
          <a:p>
            <a:endParaRPr sz="2399"/>
          </a:p>
        </p:txBody>
      </p:sp>
      <p:sp>
        <p:nvSpPr>
          <p:cNvPr id="2164" name="Google Shape;2164;p72"/>
          <p:cNvSpPr/>
          <p:nvPr/>
        </p:nvSpPr>
        <p:spPr>
          <a:xfrm>
            <a:off x="9024559" y="4536728"/>
            <a:ext cx="19379" cy="38322"/>
          </a:xfrm>
          <a:custGeom>
            <a:avLst/>
            <a:gdLst/>
            <a:ahLst/>
            <a:cxnLst/>
            <a:rect l="l" t="t" r="r" b="b"/>
            <a:pathLst>
              <a:path w="178" h="352" extrusionOk="0">
                <a:moveTo>
                  <a:pt x="103" y="0"/>
                </a:moveTo>
                <a:cubicBezTo>
                  <a:pt x="101" y="0"/>
                  <a:pt x="98" y="0"/>
                  <a:pt x="96" y="1"/>
                </a:cubicBezTo>
                <a:cubicBezTo>
                  <a:pt x="50" y="5"/>
                  <a:pt x="28" y="42"/>
                  <a:pt x="28" y="87"/>
                </a:cubicBezTo>
                <a:cubicBezTo>
                  <a:pt x="28" y="146"/>
                  <a:pt x="19" y="201"/>
                  <a:pt x="9" y="260"/>
                </a:cubicBezTo>
                <a:cubicBezTo>
                  <a:pt x="0" y="301"/>
                  <a:pt x="32" y="342"/>
                  <a:pt x="69" y="351"/>
                </a:cubicBezTo>
                <a:cubicBezTo>
                  <a:pt x="72" y="351"/>
                  <a:pt x="75" y="351"/>
                  <a:pt x="77" y="351"/>
                </a:cubicBezTo>
                <a:cubicBezTo>
                  <a:pt x="115" y="351"/>
                  <a:pt x="147" y="325"/>
                  <a:pt x="155" y="287"/>
                </a:cubicBezTo>
                <a:cubicBezTo>
                  <a:pt x="173" y="214"/>
                  <a:pt x="178" y="142"/>
                  <a:pt x="178" y="69"/>
                </a:cubicBezTo>
                <a:cubicBezTo>
                  <a:pt x="178" y="31"/>
                  <a:pt x="138" y="0"/>
                  <a:pt x="103" y="0"/>
                </a:cubicBezTo>
                <a:close/>
              </a:path>
            </a:pathLst>
          </a:custGeom>
          <a:solidFill>
            <a:srgbClr val="4C4C4D"/>
          </a:solidFill>
          <a:ln>
            <a:noFill/>
          </a:ln>
        </p:spPr>
        <p:txBody>
          <a:bodyPr spcFirstLastPara="1" wrap="square" lIns="121868" tIns="121868" rIns="121868" bIns="121868" anchor="ctr" anchorCtr="0">
            <a:noAutofit/>
          </a:bodyPr>
          <a:lstStyle/>
          <a:p>
            <a:endParaRPr sz="2399"/>
          </a:p>
        </p:txBody>
      </p:sp>
      <p:sp>
        <p:nvSpPr>
          <p:cNvPr id="2165" name="Google Shape;2165;p72"/>
          <p:cNvSpPr/>
          <p:nvPr/>
        </p:nvSpPr>
        <p:spPr>
          <a:xfrm>
            <a:off x="9024559" y="4536728"/>
            <a:ext cx="19379" cy="38322"/>
          </a:xfrm>
          <a:custGeom>
            <a:avLst/>
            <a:gdLst/>
            <a:ahLst/>
            <a:cxnLst/>
            <a:rect l="l" t="t" r="r" b="b"/>
            <a:pathLst>
              <a:path w="178" h="352" extrusionOk="0">
                <a:moveTo>
                  <a:pt x="103" y="0"/>
                </a:moveTo>
                <a:cubicBezTo>
                  <a:pt x="101" y="0"/>
                  <a:pt x="98" y="0"/>
                  <a:pt x="96" y="1"/>
                </a:cubicBezTo>
                <a:cubicBezTo>
                  <a:pt x="50" y="5"/>
                  <a:pt x="28" y="42"/>
                  <a:pt x="28" y="87"/>
                </a:cubicBezTo>
                <a:cubicBezTo>
                  <a:pt x="28" y="146"/>
                  <a:pt x="19" y="201"/>
                  <a:pt x="9" y="260"/>
                </a:cubicBezTo>
                <a:cubicBezTo>
                  <a:pt x="0" y="301"/>
                  <a:pt x="32" y="342"/>
                  <a:pt x="69" y="351"/>
                </a:cubicBezTo>
                <a:cubicBezTo>
                  <a:pt x="72" y="351"/>
                  <a:pt x="75" y="351"/>
                  <a:pt x="77" y="351"/>
                </a:cubicBezTo>
                <a:cubicBezTo>
                  <a:pt x="115" y="351"/>
                  <a:pt x="147" y="325"/>
                  <a:pt x="155" y="287"/>
                </a:cubicBezTo>
                <a:cubicBezTo>
                  <a:pt x="173" y="214"/>
                  <a:pt x="178" y="142"/>
                  <a:pt x="178" y="69"/>
                </a:cubicBezTo>
                <a:cubicBezTo>
                  <a:pt x="178" y="31"/>
                  <a:pt x="138" y="0"/>
                  <a:pt x="103" y="0"/>
                </a:cubicBezTo>
                <a:close/>
              </a:path>
            </a:pathLst>
          </a:custGeom>
          <a:solidFill>
            <a:srgbClr val="4C4C4D"/>
          </a:solidFill>
          <a:ln>
            <a:noFill/>
          </a:ln>
        </p:spPr>
        <p:txBody>
          <a:bodyPr spcFirstLastPara="1" wrap="square" lIns="121868" tIns="121868" rIns="121868" bIns="121868" anchor="ctr" anchorCtr="0">
            <a:noAutofit/>
          </a:bodyPr>
          <a:lstStyle/>
          <a:p>
            <a:endParaRPr sz="2399"/>
          </a:p>
        </p:txBody>
      </p:sp>
      <p:sp>
        <p:nvSpPr>
          <p:cNvPr id="2166" name="Google Shape;2166;p72"/>
          <p:cNvSpPr/>
          <p:nvPr/>
        </p:nvSpPr>
        <p:spPr>
          <a:xfrm>
            <a:off x="9024556" y="4135867"/>
            <a:ext cx="361007" cy="527685"/>
          </a:xfrm>
          <a:custGeom>
            <a:avLst/>
            <a:gdLst/>
            <a:ahLst/>
            <a:cxnLst/>
            <a:rect l="l" t="t" r="r" b="b"/>
            <a:pathLst>
              <a:path w="3316" h="4847" extrusionOk="0">
                <a:moveTo>
                  <a:pt x="2285" y="1"/>
                </a:moveTo>
                <a:cubicBezTo>
                  <a:pt x="2159" y="1"/>
                  <a:pt x="2036" y="38"/>
                  <a:pt x="1928" y="135"/>
                </a:cubicBezTo>
                <a:cubicBezTo>
                  <a:pt x="1696" y="344"/>
                  <a:pt x="1501" y="717"/>
                  <a:pt x="1333" y="981"/>
                </a:cubicBezTo>
                <a:cubicBezTo>
                  <a:pt x="1137" y="1304"/>
                  <a:pt x="951" y="1631"/>
                  <a:pt x="778" y="1967"/>
                </a:cubicBezTo>
                <a:cubicBezTo>
                  <a:pt x="500" y="2518"/>
                  <a:pt x="128" y="3195"/>
                  <a:pt x="59" y="3782"/>
                </a:cubicBezTo>
                <a:cubicBezTo>
                  <a:pt x="0" y="4305"/>
                  <a:pt x="332" y="4555"/>
                  <a:pt x="678" y="4714"/>
                </a:cubicBezTo>
                <a:cubicBezTo>
                  <a:pt x="830" y="4782"/>
                  <a:pt x="995" y="4846"/>
                  <a:pt x="1163" y="4846"/>
                </a:cubicBezTo>
                <a:cubicBezTo>
                  <a:pt x="1342" y="4846"/>
                  <a:pt x="1523" y="4773"/>
                  <a:pt x="1692" y="4555"/>
                </a:cubicBezTo>
                <a:cubicBezTo>
                  <a:pt x="2124" y="4000"/>
                  <a:pt x="2451" y="3295"/>
                  <a:pt x="2701" y="2650"/>
                </a:cubicBezTo>
                <a:cubicBezTo>
                  <a:pt x="2722" y="2596"/>
                  <a:pt x="2694" y="2566"/>
                  <a:pt x="2659" y="2566"/>
                </a:cubicBezTo>
                <a:cubicBezTo>
                  <a:pt x="2631" y="2566"/>
                  <a:pt x="2599" y="2585"/>
                  <a:pt x="2583" y="2627"/>
                </a:cubicBezTo>
                <a:cubicBezTo>
                  <a:pt x="2360" y="3200"/>
                  <a:pt x="2083" y="3768"/>
                  <a:pt x="1737" y="4287"/>
                </a:cubicBezTo>
                <a:cubicBezTo>
                  <a:pt x="1543" y="4576"/>
                  <a:pt x="1354" y="4681"/>
                  <a:pt x="1153" y="4681"/>
                </a:cubicBezTo>
                <a:cubicBezTo>
                  <a:pt x="1045" y="4681"/>
                  <a:pt x="933" y="4650"/>
                  <a:pt x="814" y="4601"/>
                </a:cubicBezTo>
                <a:cubicBezTo>
                  <a:pt x="628" y="4523"/>
                  <a:pt x="428" y="4423"/>
                  <a:pt x="305" y="4255"/>
                </a:cubicBezTo>
                <a:cubicBezTo>
                  <a:pt x="14" y="3855"/>
                  <a:pt x="341" y="3191"/>
                  <a:pt x="564" y="2686"/>
                </a:cubicBezTo>
                <a:cubicBezTo>
                  <a:pt x="819" y="2122"/>
                  <a:pt x="1105" y="1572"/>
                  <a:pt x="1433" y="1044"/>
                </a:cubicBezTo>
                <a:cubicBezTo>
                  <a:pt x="1592" y="790"/>
                  <a:pt x="1815" y="367"/>
                  <a:pt x="2051" y="230"/>
                </a:cubicBezTo>
                <a:cubicBezTo>
                  <a:pt x="2129" y="186"/>
                  <a:pt x="2210" y="168"/>
                  <a:pt x="2291" y="168"/>
                </a:cubicBezTo>
                <a:cubicBezTo>
                  <a:pt x="2474" y="168"/>
                  <a:pt x="2654" y="262"/>
                  <a:pt x="2783" y="353"/>
                </a:cubicBezTo>
                <a:cubicBezTo>
                  <a:pt x="2965" y="480"/>
                  <a:pt x="3083" y="590"/>
                  <a:pt x="2979" y="944"/>
                </a:cubicBezTo>
                <a:cubicBezTo>
                  <a:pt x="2947" y="1067"/>
                  <a:pt x="2865" y="1208"/>
                  <a:pt x="2815" y="1326"/>
                </a:cubicBezTo>
                <a:cubicBezTo>
                  <a:pt x="2692" y="1608"/>
                  <a:pt x="2565" y="1890"/>
                  <a:pt x="2438" y="2168"/>
                </a:cubicBezTo>
                <a:cubicBezTo>
                  <a:pt x="2297" y="2463"/>
                  <a:pt x="2156" y="2759"/>
                  <a:pt x="2001" y="3050"/>
                </a:cubicBezTo>
                <a:cubicBezTo>
                  <a:pt x="1851" y="3336"/>
                  <a:pt x="1683" y="3746"/>
                  <a:pt x="1378" y="3832"/>
                </a:cubicBezTo>
                <a:cubicBezTo>
                  <a:pt x="1366" y="3835"/>
                  <a:pt x="1352" y="3837"/>
                  <a:pt x="1337" y="3837"/>
                </a:cubicBezTo>
                <a:cubicBezTo>
                  <a:pt x="1228" y="3837"/>
                  <a:pt x="1065" y="3754"/>
                  <a:pt x="1005" y="3682"/>
                </a:cubicBezTo>
                <a:cubicBezTo>
                  <a:pt x="823" y="3455"/>
                  <a:pt x="910" y="3236"/>
                  <a:pt x="1014" y="2968"/>
                </a:cubicBezTo>
                <a:cubicBezTo>
                  <a:pt x="1137" y="2650"/>
                  <a:pt x="1292" y="2345"/>
                  <a:pt x="1474" y="2049"/>
                </a:cubicBezTo>
                <a:cubicBezTo>
                  <a:pt x="1509" y="1993"/>
                  <a:pt x="1479" y="1948"/>
                  <a:pt x="1438" y="1948"/>
                </a:cubicBezTo>
                <a:cubicBezTo>
                  <a:pt x="1417" y="1948"/>
                  <a:pt x="1392" y="1960"/>
                  <a:pt x="1374" y="1990"/>
                </a:cubicBezTo>
                <a:cubicBezTo>
                  <a:pt x="1123" y="2404"/>
                  <a:pt x="532" y="3364"/>
                  <a:pt x="823" y="3727"/>
                </a:cubicBezTo>
                <a:cubicBezTo>
                  <a:pt x="929" y="3862"/>
                  <a:pt x="1178" y="3989"/>
                  <a:pt x="1377" y="3989"/>
                </a:cubicBezTo>
                <a:cubicBezTo>
                  <a:pt x="1393" y="3989"/>
                  <a:pt x="1408" y="3988"/>
                  <a:pt x="1424" y="3987"/>
                </a:cubicBezTo>
                <a:cubicBezTo>
                  <a:pt x="1601" y="3968"/>
                  <a:pt x="1696" y="3823"/>
                  <a:pt x="1801" y="3646"/>
                </a:cubicBezTo>
                <a:cubicBezTo>
                  <a:pt x="2215" y="2954"/>
                  <a:pt x="2547" y="2218"/>
                  <a:pt x="2870" y="1490"/>
                </a:cubicBezTo>
                <a:cubicBezTo>
                  <a:pt x="3102" y="967"/>
                  <a:pt x="3315" y="585"/>
                  <a:pt x="2947" y="276"/>
                </a:cubicBezTo>
                <a:cubicBezTo>
                  <a:pt x="2803" y="157"/>
                  <a:pt x="2541" y="1"/>
                  <a:pt x="228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868" tIns="121868" rIns="121868" bIns="121868" anchor="ctr" anchorCtr="0">
            <a:noAutofit/>
          </a:bodyPr>
          <a:lstStyle/>
          <a:p>
            <a:endParaRPr sz="2399"/>
          </a:p>
        </p:txBody>
      </p:sp>
      <p:sp>
        <p:nvSpPr>
          <p:cNvPr id="53" name="Google Shape;819;p40">
            <a:hlinkClick r:id="rId3" action="ppaction://hlinksldjump"/>
          </p:cNvPr>
          <p:cNvSpPr txBox="1">
            <a:spLocks/>
          </p:cNvSpPr>
          <p:nvPr/>
        </p:nvSpPr>
        <p:spPr>
          <a:xfrm>
            <a:off x="2833366" y="2216680"/>
            <a:ext cx="1728532" cy="814188"/>
          </a:xfrm>
          <a:prstGeom prst="rect">
            <a:avLst/>
          </a:prstGeom>
        </p:spPr>
        <p:txBody>
          <a:bodyPr spcFirstLastPara="1" wrap="square" lIns="121868" tIns="121868" rIns="121868" bIns="12186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733" dirty="0" err="1">
                <a:solidFill>
                  <a:schemeClr val="bg2">
                    <a:lumMod val="75000"/>
                  </a:schemeClr>
                </a:solidFill>
                <a:uFill>
                  <a:noFill/>
                </a:uFill>
              </a:rPr>
              <a:t>EMCrit</a:t>
            </a:r>
            <a:r>
              <a:rPr lang="en-US" sz="1733" dirty="0">
                <a:solidFill>
                  <a:schemeClr val="bg2">
                    <a:lumMod val="75000"/>
                  </a:schemeClr>
                </a:solidFill>
                <a:uFill>
                  <a:noFill/>
                </a:uFill>
              </a:rPr>
              <a:t> 276: The Rapid Code Status Conversation with Kei </a:t>
            </a:r>
            <a:r>
              <a:rPr lang="en-US" sz="1733" dirty="0" err="1">
                <a:solidFill>
                  <a:schemeClr val="bg2">
                    <a:lumMod val="75000"/>
                  </a:schemeClr>
                </a:solidFill>
                <a:uFill>
                  <a:noFill/>
                </a:uFill>
              </a:rPr>
              <a:t>Ouchi</a:t>
            </a:r>
            <a:endParaRPr lang="en-US" sz="1733" dirty="0">
              <a:solidFill>
                <a:schemeClr val="bg2">
                  <a:lumMod val="75000"/>
                </a:schemeClr>
              </a:solidFill>
            </a:endParaRPr>
          </a:p>
        </p:txBody>
      </p:sp>
      <p:sp>
        <p:nvSpPr>
          <p:cNvPr id="54" name="Google Shape;819;p40">
            <a:hlinkClick r:id="rId3" action="ppaction://hlinksldjump"/>
          </p:cNvPr>
          <p:cNvSpPr txBox="1">
            <a:spLocks/>
          </p:cNvSpPr>
          <p:nvPr/>
        </p:nvSpPr>
        <p:spPr>
          <a:xfrm>
            <a:off x="5321578" y="2230645"/>
            <a:ext cx="1728532" cy="814188"/>
          </a:xfrm>
          <a:prstGeom prst="rect">
            <a:avLst/>
          </a:prstGeom>
        </p:spPr>
        <p:txBody>
          <a:bodyPr spcFirstLastPara="1" wrap="square" lIns="121868" tIns="121868" rIns="121868" bIns="12186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733" dirty="0">
                <a:solidFill>
                  <a:schemeClr val="tx1"/>
                </a:solidFill>
                <a:uFill>
                  <a:noFill/>
                </a:uFill>
              </a:rPr>
              <a:t>EM:RAP 2021 May Talking about Code Status</a:t>
            </a:r>
            <a:endParaRPr lang="en-US" sz="1733" dirty="0">
              <a:solidFill>
                <a:schemeClr val="tx1"/>
              </a:solidFill>
            </a:endParaRPr>
          </a:p>
        </p:txBody>
      </p:sp>
      <p:sp>
        <p:nvSpPr>
          <p:cNvPr id="55" name="Google Shape;819;p40">
            <a:hlinkClick r:id="rId3" action="ppaction://hlinksldjump"/>
          </p:cNvPr>
          <p:cNvSpPr txBox="1">
            <a:spLocks/>
          </p:cNvSpPr>
          <p:nvPr/>
        </p:nvSpPr>
        <p:spPr>
          <a:xfrm>
            <a:off x="7266961" y="4454135"/>
            <a:ext cx="2213235" cy="814188"/>
          </a:xfrm>
          <a:prstGeom prst="rect">
            <a:avLst/>
          </a:prstGeom>
        </p:spPr>
        <p:txBody>
          <a:bodyPr spcFirstLastPara="1" wrap="square" lIns="121868" tIns="121868" rIns="121868" bIns="12186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733" dirty="0" err="1">
                <a:solidFill>
                  <a:schemeClr val="tx1"/>
                </a:solidFill>
                <a:uFill>
                  <a:noFill/>
                </a:uFill>
              </a:rPr>
              <a:t>ALIEM.com</a:t>
            </a:r>
            <a:endParaRPr lang="en-US" sz="1733" dirty="0">
              <a:solidFill>
                <a:schemeClr val="tx1"/>
              </a:solidFill>
              <a:uFill>
                <a:noFill/>
              </a:uFill>
            </a:endParaRPr>
          </a:p>
          <a:p>
            <a:pPr algn="ctr"/>
            <a:r>
              <a:rPr lang="en-US" sz="1733" dirty="0">
                <a:solidFill>
                  <a:schemeClr val="tx1"/>
                </a:solidFill>
                <a:uFill>
                  <a:noFill/>
                </a:uFill>
              </a:rPr>
              <a:t>The rapid Code Status Conversation Guide</a:t>
            </a:r>
            <a:endParaRPr lang="en-US" sz="1733" dirty="0">
              <a:solidFill>
                <a:schemeClr val="tx1"/>
              </a:solidFill>
            </a:endParaRPr>
          </a:p>
        </p:txBody>
      </p:sp>
      <p:sp>
        <p:nvSpPr>
          <p:cNvPr id="56" name="Google Shape;819;p40">
            <a:hlinkClick r:id="rId3" action="ppaction://hlinksldjump"/>
          </p:cNvPr>
          <p:cNvSpPr txBox="1">
            <a:spLocks/>
          </p:cNvSpPr>
          <p:nvPr/>
        </p:nvSpPr>
        <p:spPr>
          <a:xfrm>
            <a:off x="7635573" y="2149546"/>
            <a:ext cx="1633460" cy="814188"/>
          </a:xfrm>
          <a:prstGeom prst="rect">
            <a:avLst/>
          </a:prstGeom>
        </p:spPr>
        <p:txBody>
          <a:bodyPr spcFirstLastPara="1" wrap="square" lIns="121868" tIns="121868" rIns="121868" bIns="12186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300" dirty="0">
                <a:solidFill>
                  <a:schemeClr val="tx1"/>
                </a:solidFill>
                <a:uFill>
                  <a:noFill/>
                </a:uFill>
              </a:rPr>
              <a:t>Rubin et al. “States Worse than Death Among Hospitalized patients”</a:t>
            </a:r>
          </a:p>
          <a:p>
            <a:pPr algn="ctr"/>
            <a:r>
              <a:rPr lang="en-US" sz="1300" dirty="0">
                <a:solidFill>
                  <a:schemeClr val="tx1"/>
                </a:solidFill>
                <a:uFill>
                  <a:noFill/>
                </a:uFill>
              </a:rPr>
              <a:t> JAMA IM, 2016; 176(10)</a:t>
            </a:r>
            <a:endParaRPr lang="en-US" sz="1300" dirty="0">
              <a:solidFill>
                <a:schemeClr val="tx1"/>
              </a:solidFill>
            </a:endParaRPr>
          </a:p>
        </p:txBody>
      </p:sp>
      <p:sp>
        <p:nvSpPr>
          <p:cNvPr id="57" name="Google Shape;819;p40">
            <a:hlinkClick r:id="rId3" action="ppaction://hlinksldjump"/>
          </p:cNvPr>
          <p:cNvSpPr txBox="1">
            <a:spLocks/>
          </p:cNvSpPr>
          <p:nvPr/>
        </p:nvSpPr>
        <p:spPr>
          <a:xfrm>
            <a:off x="5328156" y="4593857"/>
            <a:ext cx="1568154" cy="814188"/>
          </a:xfrm>
          <a:prstGeom prst="rect">
            <a:avLst/>
          </a:prstGeom>
        </p:spPr>
        <p:txBody>
          <a:bodyPr spcFirstLastPara="1" wrap="square" lIns="121868" tIns="121868" rIns="121868" bIns="12186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466" dirty="0">
                <a:solidFill>
                  <a:schemeClr val="bg2"/>
                </a:solidFill>
                <a:uFill>
                  <a:noFill/>
                </a:uFill>
              </a:rPr>
              <a:t>Serious Illness Conversation Guide (Block)</a:t>
            </a:r>
            <a:endParaRPr lang="en-US" sz="1466" dirty="0">
              <a:solidFill>
                <a:schemeClr val="bg2"/>
              </a:solidFill>
            </a:endParaRPr>
          </a:p>
        </p:txBody>
      </p:sp>
      <p:sp>
        <p:nvSpPr>
          <p:cNvPr id="58" name="Google Shape;819;p40">
            <a:hlinkClick r:id="rId3" action="ppaction://hlinksldjump"/>
          </p:cNvPr>
          <p:cNvSpPr txBox="1">
            <a:spLocks/>
          </p:cNvSpPr>
          <p:nvPr/>
        </p:nvSpPr>
        <p:spPr>
          <a:xfrm>
            <a:off x="2708629" y="4529709"/>
            <a:ext cx="2298769" cy="814188"/>
          </a:xfrm>
          <a:prstGeom prst="rect">
            <a:avLst/>
          </a:prstGeom>
        </p:spPr>
        <p:txBody>
          <a:bodyPr spcFirstLastPara="1" wrap="square" lIns="121868" tIns="121868" rIns="121868" bIns="12186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466" dirty="0" err="1">
                <a:solidFill>
                  <a:schemeClr val="tx1"/>
                </a:solidFill>
                <a:uFill>
                  <a:noFill/>
                </a:uFill>
              </a:rPr>
              <a:t>Grudzen</a:t>
            </a:r>
            <a:r>
              <a:rPr lang="en-US" sz="1466" dirty="0">
                <a:solidFill>
                  <a:schemeClr val="tx1"/>
                </a:solidFill>
                <a:uFill>
                  <a:noFill/>
                </a:uFill>
              </a:rPr>
              <a:t> et al. “EM Talk: communication skills training for EM patients with serious illness” BMJ, 2016; 6(2)</a:t>
            </a:r>
            <a:r>
              <a:rPr lang="en-US" sz="1733" dirty="0">
                <a:solidFill>
                  <a:schemeClr val="tx1"/>
                </a:solidFill>
                <a:uFill>
                  <a:noFill/>
                </a:uFill>
              </a:rPr>
              <a:t>.</a:t>
            </a:r>
            <a:endParaRPr lang="en-US" sz="1733" dirty="0">
              <a:solidFill>
                <a:schemeClr val="tx1"/>
              </a:solidFill>
            </a:endParaRPr>
          </a:p>
        </p:txBody>
      </p:sp>
      <p:sp>
        <p:nvSpPr>
          <p:cNvPr id="2" name="TextBox 1">
            <a:extLst>
              <a:ext uri="{FF2B5EF4-FFF2-40B4-BE49-F238E27FC236}">
                <a16:creationId xmlns:a16="http://schemas.microsoft.com/office/drawing/2014/main" id="{9572992C-DD12-F83A-3955-D2C774081BA2}"/>
              </a:ext>
            </a:extLst>
          </p:cNvPr>
          <p:cNvSpPr txBox="1"/>
          <p:nvPr/>
        </p:nvSpPr>
        <p:spPr>
          <a:xfrm>
            <a:off x="1043433" y="6099865"/>
            <a:ext cx="9753600" cy="535531"/>
          </a:xfrm>
          <a:prstGeom prst="rect">
            <a:avLst/>
          </a:prstGeom>
          <a:noFill/>
        </p:spPr>
        <p:txBody>
          <a:bodyPr wrap="square" rtlCol="0">
            <a:spAutoFit/>
          </a:bodyPr>
          <a:lstStyle/>
          <a:p>
            <a:pPr algn="ctr">
              <a:lnSpc>
                <a:spcPct val="90000"/>
              </a:lnSpc>
            </a:pPr>
            <a:r>
              <a:rPr lang="en-US" sz="1600" i="1" dirty="0" err="1">
                <a:effectLst/>
                <a:latin typeface="Lato" panose="020F0502020204030203" pitchFamily="34" charset="0"/>
                <a:ea typeface="Calibri" panose="020F0502020204030204" pitchFamily="34" charset="0"/>
                <a:cs typeface="Times New Roman" panose="02020603050405020304" pitchFamily="18" charset="0"/>
              </a:rPr>
              <a:t>Shaida</a:t>
            </a:r>
            <a:r>
              <a:rPr lang="en-US" sz="1600" i="1" dirty="0">
                <a:effectLst/>
                <a:latin typeface="Lato" panose="020F0502020204030203" pitchFamily="34" charset="0"/>
                <a:ea typeface="Calibri" panose="020F0502020204030204" pitchFamily="34" charset="0"/>
                <a:cs typeface="Times New Roman" panose="02020603050405020304" pitchFamily="18" charset="0"/>
              </a:rPr>
              <a:t> </a:t>
            </a:r>
            <a:r>
              <a:rPr lang="en-US" sz="1600" i="1" dirty="0" err="1">
                <a:effectLst/>
                <a:latin typeface="Lato" panose="020F0502020204030203" pitchFamily="34" charset="0"/>
                <a:ea typeface="Calibri" panose="020F0502020204030204" pitchFamily="34" charset="0"/>
                <a:cs typeface="Times New Roman" panose="02020603050405020304" pitchFamily="18" charset="0"/>
              </a:rPr>
              <a:t>Talebreza</a:t>
            </a:r>
            <a:r>
              <a:rPr lang="en-US" sz="1600" i="1" dirty="0">
                <a:effectLst/>
                <a:latin typeface="Lato" panose="020F0502020204030203" pitchFamily="34" charset="0"/>
                <a:ea typeface="Calibri" panose="020F0502020204030204" pitchFamily="34" charset="0"/>
                <a:cs typeface="Times New Roman" panose="02020603050405020304" pitchFamily="18" charset="0"/>
              </a:rPr>
              <a:t> MD, Jill Lowery PhD. EPERC Fast Facts, VITAL Talk, VA Goals of Care Conversation Training.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90000"/>
              </a:lnSpc>
            </a:pPr>
            <a:r>
              <a:rPr lang="en-US" sz="1600" i="1" dirty="0">
                <a:effectLst/>
                <a:latin typeface="Lato" panose="020F0502020204030203" pitchFamily="34" charset="0"/>
                <a:ea typeface="Calibri" panose="020F0502020204030204" pitchFamily="34" charset="0"/>
                <a:cs typeface="Times New Roman" panose="02020603050405020304" pitchFamily="18" charset="0"/>
              </a:rPr>
              <a:t>South West Hospice Palliative Care Network</a:t>
            </a:r>
            <a:endParaRPr lang="en-US" sz="2000" dirty="0"/>
          </a:p>
        </p:txBody>
      </p:sp>
      <p:sp>
        <p:nvSpPr>
          <p:cNvPr id="3" name="TextBox 2">
            <a:extLst>
              <a:ext uri="{FF2B5EF4-FFF2-40B4-BE49-F238E27FC236}">
                <a16:creationId xmlns:a16="http://schemas.microsoft.com/office/drawing/2014/main" id="{97474814-C523-8BC2-CBFA-92A53CF4AE93}"/>
              </a:ext>
            </a:extLst>
          </p:cNvPr>
          <p:cNvSpPr txBox="1"/>
          <p:nvPr/>
        </p:nvSpPr>
        <p:spPr>
          <a:xfrm>
            <a:off x="1217612" y="1346862"/>
            <a:ext cx="9753600" cy="313932"/>
          </a:xfrm>
          <a:prstGeom prst="rect">
            <a:avLst/>
          </a:prstGeom>
          <a:noFill/>
        </p:spPr>
        <p:txBody>
          <a:bodyPr wrap="square" rtlCol="0">
            <a:spAutoFit/>
          </a:bodyPr>
          <a:lstStyle/>
          <a:p>
            <a:pPr algn="ctr">
              <a:lnSpc>
                <a:spcPct val="90000"/>
              </a:lnSpc>
            </a:pPr>
            <a:r>
              <a:rPr lang="en-US" sz="1600" i="1" dirty="0">
                <a:effectLst/>
                <a:latin typeface="Lato" panose="020F0502020204030203" pitchFamily="34" charset="0"/>
                <a:ea typeface="Calibri" panose="020F0502020204030204" pitchFamily="34" charset="0"/>
                <a:cs typeface="Times New Roman" panose="02020603050405020304" pitchFamily="18" charset="0"/>
              </a:rPr>
              <a:t>LT </a:t>
            </a:r>
            <a:r>
              <a:rPr lang="en-US" sz="1600" i="1" dirty="0" err="1">
                <a:effectLst/>
                <a:latin typeface="Lato" panose="020F0502020204030203" pitchFamily="34" charset="0"/>
                <a:ea typeface="Calibri" panose="020F0502020204030204" pitchFamily="34" charset="0"/>
                <a:cs typeface="Times New Roman" panose="02020603050405020304" pitchFamily="18" charset="0"/>
              </a:rPr>
              <a:t>Kalodner’s</a:t>
            </a:r>
            <a:r>
              <a:rPr lang="en-US" sz="1600" i="1" dirty="0">
                <a:effectLst/>
                <a:latin typeface="Lato" panose="020F0502020204030203" pitchFamily="34" charset="0"/>
                <a:ea typeface="Calibri" panose="020F0502020204030204" pitchFamily="34" charset="0"/>
                <a:cs typeface="Times New Roman" panose="02020603050405020304" pitchFamily="18" charset="0"/>
              </a:rPr>
              <a:t> “The Rapid Code Conversation” Presentation on 04 August 2021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B3EE08-78E3-639C-7525-8B282C5A0DF3}"/>
              </a:ext>
            </a:extLst>
          </p:cNvPr>
          <p:cNvSpPr/>
          <p:nvPr/>
        </p:nvSpPr>
        <p:spPr>
          <a:xfrm>
            <a:off x="0" y="5683638"/>
            <a:ext cx="12188825" cy="1124295"/>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102A9F-2BBD-C2AB-B4D9-EE3123500616}"/>
              </a:ext>
            </a:extLst>
          </p:cNvPr>
          <p:cNvSpPr/>
          <p:nvPr/>
        </p:nvSpPr>
        <p:spPr>
          <a:xfrm>
            <a:off x="-3667" y="67652"/>
            <a:ext cx="12188825" cy="1124295"/>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D72F7EB-0041-7E8E-7487-B84866306F92}"/>
              </a:ext>
            </a:extLst>
          </p:cNvPr>
          <p:cNvPicPr>
            <a:picLocks noChangeAspect="1"/>
          </p:cNvPicPr>
          <p:nvPr/>
        </p:nvPicPr>
        <p:blipFill rotWithShape="1">
          <a:blip r:embed="rId3"/>
          <a:srcRect l="28153" t="22090" r="26739" b="10945"/>
          <a:stretch/>
        </p:blipFill>
        <p:spPr>
          <a:xfrm>
            <a:off x="11020841" y="125148"/>
            <a:ext cx="960210" cy="950326"/>
          </a:xfrm>
          <a:prstGeom prst="rect">
            <a:avLst/>
          </a:prstGeom>
        </p:spPr>
      </p:pic>
      <p:sp>
        <p:nvSpPr>
          <p:cNvPr id="13" name="Title 12"/>
          <p:cNvSpPr>
            <a:spLocks noGrp="1"/>
          </p:cNvSpPr>
          <p:nvPr>
            <p:ph type="title"/>
          </p:nvPr>
        </p:nvSpPr>
        <p:spPr>
          <a:xfrm>
            <a:off x="379412" y="47439"/>
            <a:ext cx="9143998" cy="1020762"/>
          </a:xfrm>
        </p:spPr>
        <p:txBody>
          <a:bodyPr/>
          <a:lstStyle/>
          <a:p>
            <a:r>
              <a:rPr lang="en-US" b="1" dirty="0">
                <a:solidFill>
                  <a:srgbClr val="00B0F0"/>
                </a:solidFill>
              </a:rPr>
              <a:t>New Admission to your ICU</a:t>
            </a:r>
          </a:p>
        </p:txBody>
      </p:sp>
      <p:sp>
        <p:nvSpPr>
          <p:cNvPr id="14" name="Content Placeholder 13"/>
          <p:cNvSpPr>
            <a:spLocks noGrp="1"/>
          </p:cNvSpPr>
          <p:nvPr>
            <p:ph idx="1"/>
          </p:nvPr>
        </p:nvSpPr>
        <p:spPr>
          <a:xfrm>
            <a:off x="4577858" y="1981200"/>
            <a:ext cx="6923088" cy="4034950"/>
          </a:xfrm>
        </p:spPr>
        <p:txBody>
          <a:bodyPr numCol="1">
            <a:normAutofit/>
          </a:bodyPr>
          <a:lstStyle/>
          <a:p>
            <a:r>
              <a:rPr lang="en-US" sz="2800" dirty="0"/>
              <a:t>85 year-old Betty Lee, chief complaint: AMS</a:t>
            </a:r>
          </a:p>
          <a:p>
            <a:r>
              <a:rPr lang="en-US" sz="2800" dirty="0"/>
              <a:t>Vitals: BP 89/52, HR 98, RR 10, SpO2 85% on 6L NC, afebrile</a:t>
            </a:r>
          </a:p>
          <a:p>
            <a:r>
              <a:rPr lang="en-US" sz="2800" dirty="0"/>
              <a:t>Comes from Autumn Care, envelope at bedside, no advanced directive in chart</a:t>
            </a:r>
          </a:p>
        </p:txBody>
      </p:sp>
      <p:pic>
        <p:nvPicPr>
          <p:cNvPr id="5" name="Picture 4">
            <a:extLst>
              <a:ext uri="{FF2B5EF4-FFF2-40B4-BE49-F238E27FC236}">
                <a16:creationId xmlns:a16="http://schemas.microsoft.com/office/drawing/2014/main" id="{D64041A9-F707-E21E-FE72-B0051D6BAF10}"/>
              </a:ext>
            </a:extLst>
          </p:cNvPr>
          <p:cNvPicPr>
            <a:picLocks noChangeAspect="1"/>
          </p:cNvPicPr>
          <p:nvPr/>
        </p:nvPicPr>
        <p:blipFill rotWithShape="1">
          <a:blip r:embed="rId4"/>
          <a:srcRect t="10459" r="3105" b="6377"/>
          <a:stretch/>
        </p:blipFill>
        <p:spPr>
          <a:xfrm>
            <a:off x="760412" y="1882888"/>
            <a:ext cx="3301999" cy="3312583"/>
          </a:xfrm>
          <a:prstGeom prst="rect">
            <a:avLst/>
          </a:prstGeom>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B3EE08-78E3-639C-7525-8B282C5A0DF3}"/>
              </a:ext>
            </a:extLst>
          </p:cNvPr>
          <p:cNvSpPr/>
          <p:nvPr/>
        </p:nvSpPr>
        <p:spPr>
          <a:xfrm>
            <a:off x="0" y="5683638"/>
            <a:ext cx="12188825" cy="1124295"/>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102A9F-2BBD-C2AB-B4D9-EE3123500616}"/>
              </a:ext>
            </a:extLst>
          </p:cNvPr>
          <p:cNvSpPr/>
          <p:nvPr/>
        </p:nvSpPr>
        <p:spPr>
          <a:xfrm>
            <a:off x="-3667" y="67652"/>
            <a:ext cx="12188825" cy="1124295"/>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D72F7EB-0041-7E8E-7487-B84866306F92}"/>
              </a:ext>
            </a:extLst>
          </p:cNvPr>
          <p:cNvPicPr>
            <a:picLocks noChangeAspect="1"/>
          </p:cNvPicPr>
          <p:nvPr/>
        </p:nvPicPr>
        <p:blipFill rotWithShape="1">
          <a:blip r:embed="rId3"/>
          <a:srcRect l="28153" t="22090" r="26739" b="10945"/>
          <a:stretch/>
        </p:blipFill>
        <p:spPr>
          <a:xfrm>
            <a:off x="11020841" y="125148"/>
            <a:ext cx="960210" cy="950326"/>
          </a:xfrm>
          <a:prstGeom prst="rect">
            <a:avLst/>
          </a:prstGeom>
        </p:spPr>
      </p:pic>
      <p:sp>
        <p:nvSpPr>
          <p:cNvPr id="13" name="Title 12"/>
          <p:cNvSpPr>
            <a:spLocks noGrp="1"/>
          </p:cNvSpPr>
          <p:nvPr>
            <p:ph type="title"/>
          </p:nvPr>
        </p:nvSpPr>
        <p:spPr>
          <a:xfrm>
            <a:off x="379412" y="47439"/>
            <a:ext cx="9143998" cy="1020762"/>
          </a:xfrm>
        </p:spPr>
        <p:txBody>
          <a:bodyPr/>
          <a:lstStyle/>
          <a:p>
            <a:r>
              <a:rPr lang="en-US" b="1" dirty="0">
                <a:solidFill>
                  <a:srgbClr val="00B0F0"/>
                </a:solidFill>
              </a:rPr>
              <a:t>OBJECTIVES</a:t>
            </a:r>
          </a:p>
        </p:txBody>
      </p:sp>
      <p:sp>
        <p:nvSpPr>
          <p:cNvPr id="14" name="Content Placeholder 13"/>
          <p:cNvSpPr>
            <a:spLocks noGrp="1"/>
          </p:cNvSpPr>
          <p:nvPr>
            <p:ph idx="1"/>
          </p:nvPr>
        </p:nvSpPr>
        <p:spPr>
          <a:xfrm>
            <a:off x="4577858" y="1748950"/>
            <a:ext cx="6923088" cy="4267200"/>
          </a:xfrm>
        </p:spPr>
        <p:txBody>
          <a:bodyPr numCol="1">
            <a:normAutofit/>
          </a:bodyPr>
          <a:lstStyle/>
          <a:p>
            <a:r>
              <a:rPr lang="en-US" sz="2800" dirty="0"/>
              <a:t>8 Step approach to leading a successful code conversation</a:t>
            </a:r>
          </a:p>
          <a:p>
            <a:r>
              <a:rPr lang="en-US" sz="2800" dirty="0"/>
              <a:t>The 4 C’s of </a:t>
            </a:r>
            <a:r>
              <a:rPr lang="en-US" sz="2800"/>
              <a:t>Culturally Competent Care</a:t>
            </a:r>
            <a:endParaRPr lang="en-US" sz="2800" dirty="0"/>
          </a:p>
          <a:p>
            <a:r>
              <a:rPr lang="en-US" sz="2800" dirty="0"/>
              <a:t>Palliative Medicine &amp; Hospice Care</a:t>
            </a:r>
          </a:p>
        </p:txBody>
      </p:sp>
      <p:pic>
        <p:nvPicPr>
          <p:cNvPr id="5" name="Picture 4">
            <a:extLst>
              <a:ext uri="{FF2B5EF4-FFF2-40B4-BE49-F238E27FC236}">
                <a16:creationId xmlns:a16="http://schemas.microsoft.com/office/drawing/2014/main" id="{D64041A9-F707-E21E-FE72-B0051D6BAF10}"/>
              </a:ext>
            </a:extLst>
          </p:cNvPr>
          <p:cNvPicPr>
            <a:picLocks noChangeAspect="1"/>
          </p:cNvPicPr>
          <p:nvPr/>
        </p:nvPicPr>
        <p:blipFill rotWithShape="1">
          <a:blip r:embed="rId4"/>
          <a:srcRect t="10459" r="3105" b="6377"/>
          <a:stretch/>
        </p:blipFill>
        <p:spPr>
          <a:xfrm>
            <a:off x="760412" y="1882888"/>
            <a:ext cx="3301999" cy="3312583"/>
          </a:xfrm>
          <a:prstGeom prst="rect">
            <a:avLst/>
          </a:prstGeom>
        </p:spPr>
      </p:pic>
    </p:spTree>
    <p:extLst>
      <p:ext uri="{BB962C8B-B14F-4D97-AF65-F5344CB8AC3E}">
        <p14:creationId xmlns:p14="http://schemas.microsoft.com/office/powerpoint/2010/main" val="378057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47F7C-6596-5821-0151-B9FB9612483F}"/>
              </a:ext>
            </a:extLst>
          </p:cNvPr>
          <p:cNvSpPr>
            <a:spLocks noGrp="1"/>
          </p:cNvSpPr>
          <p:nvPr>
            <p:ph type="title"/>
          </p:nvPr>
        </p:nvSpPr>
        <p:spPr/>
        <p:txBody>
          <a:bodyPr/>
          <a:lstStyle/>
          <a:p>
            <a:r>
              <a:rPr lang="en-US" dirty="0"/>
              <a:t>Quality of life vs life extension</a:t>
            </a:r>
          </a:p>
        </p:txBody>
      </p:sp>
      <p:pic>
        <p:nvPicPr>
          <p:cNvPr id="4" name="Picture 3">
            <a:extLst>
              <a:ext uri="{FF2B5EF4-FFF2-40B4-BE49-F238E27FC236}">
                <a16:creationId xmlns:a16="http://schemas.microsoft.com/office/drawing/2014/main" id="{77A9E885-37B3-ACF0-8A3E-3F963F0C6F6B}"/>
              </a:ext>
            </a:extLst>
          </p:cNvPr>
          <p:cNvPicPr>
            <a:picLocks noChangeAspect="1"/>
          </p:cNvPicPr>
          <p:nvPr/>
        </p:nvPicPr>
        <p:blipFill>
          <a:blip r:embed="rId3"/>
          <a:stretch>
            <a:fillRect/>
          </a:stretch>
        </p:blipFill>
        <p:spPr>
          <a:xfrm>
            <a:off x="2060574" y="1694080"/>
            <a:ext cx="8067675" cy="4689040"/>
          </a:xfrm>
          <a:prstGeom prst="rect">
            <a:avLst/>
          </a:prstGeom>
        </p:spPr>
      </p:pic>
    </p:spTree>
    <p:extLst>
      <p:ext uri="{BB962C8B-B14F-4D97-AF65-F5344CB8AC3E}">
        <p14:creationId xmlns:p14="http://schemas.microsoft.com/office/powerpoint/2010/main" val="277423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1D464-2B8B-EDD3-4EEC-5FB9BF09F018}"/>
              </a:ext>
            </a:extLst>
          </p:cNvPr>
          <p:cNvSpPr>
            <a:spLocks noGrp="1"/>
          </p:cNvSpPr>
          <p:nvPr>
            <p:ph type="title"/>
          </p:nvPr>
        </p:nvSpPr>
        <p:spPr/>
        <p:txBody>
          <a:bodyPr/>
          <a:lstStyle/>
          <a:p>
            <a:r>
              <a:rPr lang="en-US" dirty="0"/>
              <a:t>Rapid Code Conversation Guide</a:t>
            </a:r>
          </a:p>
        </p:txBody>
      </p:sp>
      <p:sp>
        <p:nvSpPr>
          <p:cNvPr id="3" name="Content Placeholder 2">
            <a:extLst>
              <a:ext uri="{FF2B5EF4-FFF2-40B4-BE49-F238E27FC236}">
                <a16:creationId xmlns:a16="http://schemas.microsoft.com/office/drawing/2014/main" id="{5BE2D678-C3D6-CB99-908A-06656D27D08A}"/>
              </a:ext>
            </a:extLst>
          </p:cNvPr>
          <p:cNvSpPr>
            <a:spLocks noGrp="1"/>
          </p:cNvSpPr>
          <p:nvPr>
            <p:ph idx="1"/>
          </p:nvPr>
        </p:nvSpPr>
        <p:spPr/>
        <p:txBody>
          <a:bodyPr/>
          <a:lstStyle/>
          <a:p>
            <a:pPr marL="0" indent="0">
              <a:buNone/>
            </a:pPr>
            <a:r>
              <a:rPr lang="en-US" dirty="0"/>
              <a:t>Goal: Identify patients who prefer symptom/comfort-oriented treatments and consider the best possible outcome of mechanical ventilation/CPR “worse than death.”</a:t>
            </a:r>
          </a:p>
        </p:txBody>
      </p:sp>
      <p:sp>
        <p:nvSpPr>
          <p:cNvPr id="5" name="Rectangle 4">
            <a:extLst>
              <a:ext uri="{FF2B5EF4-FFF2-40B4-BE49-F238E27FC236}">
                <a16:creationId xmlns:a16="http://schemas.microsoft.com/office/drawing/2014/main" id="{8D7A71CD-56E1-60C4-2356-0494ABB9FAF6}"/>
              </a:ext>
            </a:extLst>
          </p:cNvPr>
          <p:cNvSpPr/>
          <p:nvPr/>
        </p:nvSpPr>
        <p:spPr>
          <a:xfrm>
            <a:off x="798301" y="3429000"/>
            <a:ext cx="4648200" cy="22098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rPr>
              <a:t>Is this patient at high risk for poor outcome?</a:t>
            </a:r>
          </a:p>
          <a:p>
            <a:pPr marL="285750" indent="-285750" algn="ctr">
              <a:buFont typeface="Arial" panose="020B0604020202020204" pitchFamily="34" charset="0"/>
              <a:buChar char="•"/>
            </a:pPr>
            <a:r>
              <a:rPr lang="en-US" sz="2000" dirty="0">
                <a:solidFill>
                  <a:schemeClr val="bg2"/>
                </a:solidFill>
              </a:rPr>
              <a:t>Serious illness</a:t>
            </a:r>
          </a:p>
          <a:p>
            <a:pPr marL="285750" indent="-285750" algn="ctr">
              <a:buFont typeface="Arial" panose="020B0604020202020204" pitchFamily="34" charset="0"/>
              <a:buChar char="•"/>
            </a:pPr>
            <a:r>
              <a:rPr lang="en-US" sz="2000" dirty="0">
                <a:solidFill>
                  <a:schemeClr val="bg2"/>
                </a:solidFill>
              </a:rPr>
              <a:t>Frail elder</a:t>
            </a:r>
          </a:p>
          <a:p>
            <a:pPr marL="285750" indent="-285750" algn="ctr">
              <a:buFont typeface="Arial" panose="020B0604020202020204" pitchFamily="34" charset="0"/>
              <a:buChar char="•"/>
            </a:pPr>
            <a:r>
              <a:rPr lang="en-US" sz="2000" dirty="0">
                <a:solidFill>
                  <a:schemeClr val="bg2"/>
                </a:solidFill>
              </a:rPr>
              <a:t>Patient resides in a nursing home or LTAC</a:t>
            </a:r>
          </a:p>
        </p:txBody>
      </p:sp>
      <p:sp>
        <p:nvSpPr>
          <p:cNvPr id="6" name="Rectangle 5">
            <a:extLst>
              <a:ext uri="{FF2B5EF4-FFF2-40B4-BE49-F238E27FC236}">
                <a16:creationId xmlns:a16="http://schemas.microsoft.com/office/drawing/2014/main" id="{69149B49-66C0-7F80-510F-6F0AC43D2A9D}"/>
              </a:ext>
            </a:extLst>
          </p:cNvPr>
          <p:cNvSpPr/>
          <p:nvPr/>
        </p:nvSpPr>
        <p:spPr>
          <a:xfrm>
            <a:off x="6779419" y="3429000"/>
            <a:ext cx="4648200" cy="22098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rPr>
              <a:t>Does the patient have a DNR/DNI?</a:t>
            </a:r>
          </a:p>
          <a:p>
            <a:pPr marL="285750" indent="-285750" algn="ctr">
              <a:buFont typeface="Arial" panose="020B0604020202020204" pitchFamily="34" charset="0"/>
              <a:buChar char="•"/>
            </a:pPr>
            <a:endParaRPr lang="en-US" sz="2000" dirty="0">
              <a:solidFill>
                <a:schemeClr val="bg2"/>
              </a:solidFill>
            </a:endParaRPr>
          </a:p>
          <a:p>
            <a:pPr algn="ctr"/>
            <a:r>
              <a:rPr lang="en-US" sz="2000" b="1" dirty="0">
                <a:solidFill>
                  <a:schemeClr val="bg2"/>
                </a:solidFill>
              </a:rPr>
              <a:t>YES</a:t>
            </a:r>
            <a:r>
              <a:rPr lang="en-US" sz="2000" dirty="0">
                <a:solidFill>
                  <a:schemeClr val="bg2"/>
                </a:solidFill>
              </a:rPr>
              <a:t>: Confirm these choices</a:t>
            </a:r>
          </a:p>
          <a:p>
            <a:pPr algn="ctr"/>
            <a:r>
              <a:rPr lang="en-US" sz="2000" b="1" dirty="0">
                <a:solidFill>
                  <a:schemeClr val="bg2"/>
                </a:solidFill>
              </a:rPr>
              <a:t>NO</a:t>
            </a:r>
            <a:r>
              <a:rPr lang="en-US" sz="2000" dirty="0">
                <a:solidFill>
                  <a:schemeClr val="bg2"/>
                </a:solidFill>
              </a:rPr>
              <a:t>: Proceed to Code Status Conversation</a:t>
            </a:r>
          </a:p>
        </p:txBody>
      </p:sp>
      <p:sp>
        <p:nvSpPr>
          <p:cNvPr id="7" name="Arrow: Right 6">
            <a:extLst>
              <a:ext uri="{FF2B5EF4-FFF2-40B4-BE49-F238E27FC236}">
                <a16:creationId xmlns:a16="http://schemas.microsoft.com/office/drawing/2014/main" id="{863BE6B4-1663-931B-4D3E-09EFEBAC6720}"/>
              </a:ext>
            </a:extLst>
          </p:cNvPr>
          <p:cNvSpPr/>
          <p:nvPr/>
        </p:nvSpPr>
        <p:spPr>
          <a:xfrm>
            <a:off x="5789614" y="4152900"/>
            <a:ext cx="762000" cy="762000"/>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28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46E7E-F857-4102-A610-8D30AACB7CBA}"/>
              </a:ext>
            </a:extLst>
          </p:cNvPr>
          <p:cNvSpPr>
            <a:spLocks noGrp="1"/>
          </p:cNvSpPr>
          <p:nvPr>
            <p:ph type="title"/>
          </p:nvPr>
        </p:nvSpPr>
        <p:spPr/>
        <p:txBody>
          <a:bodyPr/>
          <a:lstStyle/>
          <a:p>
            <a:r>
              <a:rPr lang="en-US" dirty="0"/>
              <a:t>Who to talk to?</a:t>
            </a:r>
          </a:p>
        </p:txBody>
      </p:sp>
      <p:sp>
        <p:nvSpPr>
          <p:cNvPr id="3" name="Content Placeholder 2">
            <a:extLst>
              <a:ext uri="{FF2B5EF4-FFF2-40B4-BE49-F238E27FC236}">
                <a16:creationId xmlns:a16="http://schemas.microsoft.com/office/drawing/2014/main" id="{CFB085F7-FE08-8903-B8B5-FACC0D7F3981}"/>
              </a:ext>
            </a:extLst>
          </p:cNvPr>
          <p:cNvSpPr>
            <a:spLocks noGrp="1"/>
          </p:cNvSpPr>
          <p:nvPr>
            <p:ph idx="1"/>
          </p:nvPr>
        </p:nvSpPr>
        <p:spPr/>
        <p:txBody>
          <a:bodyPr>
            <a:normAutofit lnSpcReduction="10000"/>
          </a:bodyPr>
          <a:lstStyle/>
          <a:p>
            <a:r>
              <a:rPr lang="en-US" dirty="0"/>
              <a:t>Assess decision making capacity of your patient:</a:t>
            </a:r>
          </a:p>
          <a:p>
            <a:pPr lvl="1"/>
            <a:r>
              <a:rPr lang="en-US" dirty="0"/>
              <a:t>Understand the nature, extent, or probable consequences of health status and health care alternatives.</a:t>
            </a:r>
          </a:p>
          <a:p>
            <a:pPr lvl="1"/>
            <a:r>
              <a:rPr lang="en-US" dirty="0"/>
              <a:t>Make a rational evaluation of the burdens, risks, benefits, and alternatives of accepting or rejecting health care.</a:t>
            </a:r>
          </a:p>
          <a:p>
            <a:pPr lvl="1"/>
            <a:r>
              <a:rPr lang="en-US" dirty="0"/>
              <a:t>Communicate a decision.</a:t>
            </a:r>
          </a:p>
          <a:p>
            <a:r>
              <a:rPr lang="en-US" dirty="0"/>
              <a:t>Surrogate Hierarchy:</a:t>
            </a:r>
          </a:p>
          <a:p>
            <a:pPr lvl="1"/>
            <a:r>
              <a:rPr lang="en-US" dirty="0"/>
              <a:t>Health Care Agent named in an advance directive</a:t>
            </a:r>
          </a:p>
          <a:p>
            <a:pPr lvl="1"/>
            <a:r>
              <a:rPr lang="en-US" dirty="0"/>
              <a:t>Court Appointed Guardian</a:t>
            </a:r>
          </a:p>
          <a:p>
            <a:pPr lvl="1"/>
            <a:r>
              <a:rPr lang="en-US" dirty="0"/>
              <a:t>Next of Kin, 18+ years of age (in order: spouse, adult children, parents, siblings, grandchildren, grandparents</a:t>
            </a:r>
          </a:p>
          <a:p>
            <a:pPr lvl="1"/>
            <a:r>
              <a:rPr lang="en-US" dirty="0"/>
              <a:t>Person who has exhibited special care and knows the patient’s personal problems</a:t>
            </a:r>
          </a:p>
        </p:txBody>
      </p:sp>
    </p:spTree>
    <p:extLst>
      <p:ext uri="{BB962C8B-B14F-4D97-AF65-F5344CB8AC3E}">
        <p14:creationId xmlns:p14="http://schemas.microsoft.com/office/powerpoint/2010/main" val="246039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4FBBF-E1FB-400D-8AC5-0BECEDE49C53}"/>
              </a:ext>
            </a:extLst>
          </p:cNvPr>
          <p:cNvSpPr>
            <a:spLocks noGrp="1"/>
          </p:cNvSpPr>
          <p:nvPr>
            <p:ph type="title"/>
          </p:nvPr>
        </p:nvSpPr>
        <p:spPr/>
        <p:txBody>
          <a:bodyPr/>
          <a:lstStyle/>
          <a:p>
            <a:r>
              <a:rPr lang="en-US" dirty="0"/>
              <a:t>Rapid Code Conversation Guide</a:t>
            </a:r>
          </a:p>
        </p:txBody>
      </p:sp>
      <p:graphicFrame>
        <p:nvGraphicFramePr>
          <p:cNvPr id="6" name="Table 6">
            <a:extLst>
              <a:ext uri="{FF2B5EF4-FFF2-40B4-BE49-F238E27FC236}">
                <a16:creationId xmlns:a16="http://schemas.microsoft.com/office/drawing/2014/main" id="{B5D0F664-FC51-5995-77A7-B1304976DD8A}"/>
              </a:ext>
            </a:extLst>
          </p:cNvPr>
          <p:cNvGraphicFramePr>
            <a:graphicFrameLocks noGrp="1"/>
          </p:cNvGraphicFramePr>
          <p:nvPr>
            <p:ph idx="1"/>
            <p:extLst>
              <p:ext uri="{D42A27DB-BD31-4B8C-83A1-F6EECF244321}">
                <p14:modId xmlns:p14="http://schemas.microsoft.com/office/powerpoint/2010/main" val="1438729908"/>
              </p:ext>
            </p:extLst>
          </p:nvPr>
        </p:nvGraphicFramePr>
        <p:xfrm>
          <a:off x="608012" y="1752600"/>
          <a:ext cx="11201400" cy="4714240"/>
        </p:xfrm>
        <a:graphic>
          <a:graphicData uri="http://schemas.openxmlformats.org/drawingml/2006/table">
            <a:tbl>
              <a:tblPr firstRow="1" bandRow="1">
                <a:tableStyleId>{6E25E649-3F16-4E02-A733-19D2CDBF48F0}</a:tableStyleId>
              </a:tblPr>
              <a:tblGrid>
                <a:gridCol w="1981200">
                  <a:extLst>
                    <a:ext uri="{9D8B030D-6E8A-4147-A177-3AD203B41FA5}">
                      <a16:colId xmlns:a16="http://schemas.microsoft.com/office/drawing/2014/main" val="900064137"/>
                    </a:ext>
                  </a:extLst>
                </a:gridCol>
                <a:gridCol w="9220200">
                  <a:extLst>
                    <a:ext uri="{9D8B030D-6E8A-4147-A177-3AD203B41FA5}">
                      <a16:colId xmlns:a16="http://schemas.microsoft.com/office/drawing/2014/main" val="1168008416"/>
                    </a:ext>
                  </a:extLst>
                </a:gridCol>
              </a:tblGrid>
              <a:tr h="370840">
                <a:tc>
                  <a:txBody>
                    <a:bodyPr/>
                    <a:lstStyle/>
                    <a:p>
                      <a:r>
                        <a:rPr lang="en-US" dirty="0"/>
                        <a:t>STEPS</a:t>
                      </a:r>
                    </a:p>
                  </a:txBody>
                  <a:tcPr/>
                </a:tc>
                <a:tc>
                  <a:txBody>
                    <a:bodyPr/>
                    <a:lstStyle/>
                    <a:p>
                      <a:r>
                        <a:rPr lang="en-US" dirty="0"/>
                        <a:t>WHAT TO ASK</a:t>
                      </a:r>
                    </a:p>
                  </a:txBody>
                  <a:tcPr/>
                </a:tc>
                <a:extLst>
                  <a:ext uri="{0D108BD9-81ED-4DB2-BD59-A6C34878D82A}">
                    <a16:rowId xmlns:a16="http://schemas.microsoft.com/office/drawing/2014/main" val="523694183"/>
                  </a:ext>
                </a:extLst>
              </a:tr>
              <a:tr h="370840">
                <a:tc>
                  <a:txBody>
                    <a:bodyPr/>
                    <a:lstStyle/>
                    <a:p>
                      <a:r>
                        <a:rPr lang="en-US" sz="1400" dirty="0"/>
                        <a:t>Ask what they know</a:t>
                      </a:r>
                    </a:p>
                  </a:txBody>
                  <a:tcPr/>
                </a:tc>
                <a:tc>
                  <a:txBody>
                    <a:bodyPr/>
                    <a:lstStyle/>
                    <a:p>
                      <a:r>
                        <a:rPr lang="en-US" sz="1400" dirty="0"/>
                        <a:t>Hello. I am Dr. ____. I am sorry to meet you this way. What have you heard about what has happened today to your [loved one]?</a:t>
                      </a:r>
                    </a:p>
                  </a:txBody>
                  <a:tcPr/>
                </a:tc>
                <a:extLst>
                  <a:ext uri="{0D108BD9-81ED-4DB2-BD59-A6C34878D82A}">
                    <a16:rowId xmlns:a16="http://schemas.microsoft.com/office/drawing/2014/main" val="3490194981"/>
                  </a:ext>
                </a:extLst>
              </a:tr>
              <a:tr h="370840">
                <a:tc>
                  <a:txBody>
                    <a:bodyPr/>
                    <a:lstStyle/>
                    <a:p>
                      <a:r>
                        <a:rPr lang="en-US" sz="1400" dirty="0"/>
                        <a:t>Break bad news</a:t>
                      </a:r>
                    </a:p>
                  </a:txBody>
                  <a:tcPr/>
                </a:tc>
                <a:tc>
                  <a:txBody>
                    <a:bodyPr/>
                    <a:lstStyle/>
                    <a:p>
                      <a:r>
                        <a:rPr lang="en-US" sz="1400" dirty="0"/>
                        <a:t>Warning shot: I am afraid I have serious news. Would it be OK if I share?</a:t>
                      </a:r>
                    </a:p>
                    <a:p>
                      <a:r>
                        <a:rPr lang="en-US" sz="1400" dirty="0"/>
                        <a:t>Headline: Your [mother] is not breathing well from [pneumonia]. With her other health issues, I am worried she could become/is very sick and may even die.</a:t>
                      </a:r>
                    </a:p>
                  </a:txBody>
                  <a:tcPr/>
                </a:tc>
                <a:extLst>
                  <a:ext uri="{0D108BD9-81ED-4DB2-BD59-A6C34878D82A}">
                    <a16:rowId xmlns:a16="http://schemas.microsoft.com/office/drawing/2014/main" val="2522335970"/>
                  </a:ext>
                </a:extLst>
              </a:tr>
              <a:tr h="370840">
                <a:tc>
                  <a:txBody>
                    <a:bodyPr/>
                    <a:lstStyle/>
                    <a:p>
                      <a:r>
                        <a:rPr lang="en-US" sz="1400" dirty="0"/>
                        <a:t>Establish urgency, align</a:t>
                      </a:r>
                    </a:p>
                  </a:txBody>
                  <a:tcPr/>
                </a:tc>
                <a:tc>
                  <a:txBody>
                    <a:bodyPr/>
                    <a:lstStyle/>
                    <a:p>
                      <a:r>
                        <a:rPr lang="en-US" sz="1400" dirty="0"/>
                        <a:t>We need to work together quickly to make the best decisions for [her] care.</a:t>
                      </a:r>
                    </a:p>
                  </a:txBody>
                  <a:tcPr/>
                </a:tc>
                <a:extLst>
                  <a:ext uri="{0D108BD9-81ED-4DB2-BD59-A6C34878D82A}">
                    <a16:rowId xmlns:a16="http://schemas.microsoft.com/office/drawing/2014/main" val="2871863370"/>
                  </a:ext>
                </a:extLst>
              </a:tr>
              <a:tr h="370840">
                <a:tc>
                  <a:txBody>
                    <a:bodyPr/>
                    <a:lstStyle/>
                    <a:p>
                      <a:r>
                        <a:rPr lang="en-US" sz="1400" dirty="0"/>
                        <a:t>Baseline function</a:t>
                      </a:r>
                    </a:p>
                  </a:txBody>
                  <a:tcPr/>
                </a:tc>
                <a:tc>
                  <a:txBody>
                    <a:bodyPr/>
                    <a:lstStyle/>
                    <a:p>
                      <a:r>
                        <a:rPr lang="en-US" sz="1400" dirty="0"/>
                        <a:t>To decide which treatments might help your [mother] the most, I need to know more about her.</a:t>
                      </a:r>
                    </a:p>
                  </a:txBody>
                  <a:tcPr/>
                </a:tc>
                <a:extLst>
                  <a:ext uri="{0D108BD9-81ED-4DB2-BD59-A6C34878D82A}">
                    <a16:rowId xmlns:a16="http://schemas.microsoft.com/office/drawing/2014/main" val="1075572058"/>
                  </a:ext>
                </a:extLst>
              </a:tr>
              <a:tr h="370840">
                <a:tc>
                  <a:txBody>
                    <a:bodyPr/>
                    <a:lstStyle/>
                    <a:p>
                      <a:r>
                        <a:rPr lang="en-US" sz="1400" dirty="0"/>
                        <a:t>Patient’s Values (select appropriate questions)</a:t>
                      </a:r>
                    </a:p>
                  </a:txBody>
                  <a:tcPr/>
                </a:tc>
                <a:tc>
                  <a:txBody>
                    <a:bodyPr/>
                    <a:lstStyle/>
                    <a:p>
                      <a:r>
                        <a:rPr lang="en-US" sz="1400" dirty="0"/>
                        <a:t>Has she previously expressed wishes about the kinds of medical care she would or would not want?</a:t>
                      </a:r>
                    </a:p>
                    <a:p>
                      <a:r>
                        <a:rPr lang="en-US" sz="1400" dirty="0"/>
                        <a:t>If time is short, what is most important to 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What abilities are so crucial to her that she would consider life not worth living if she lost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Are there states she would consider worse than dying?</a:t>
                      </a:r>
                    </a:p>
                  </a:txBody>
                  <a:tcPr/>
                </a:tc>
                <a:extLst>
                  <a:ext uri="{0D108BD9-81ED-4DB2-BD59-A6C34878D82A}">
                    <a16:rowId xmlns:a16="http://schemas.microsoft.com/office/drawing/2014/main" val="15317638"/>
                  </a:ext>
                </a:extLst>
              </a:tr>
              <a:tr h="370840">
                <a:tc>
                  <a:txBody>
                    <a:bodyPr/>
                    <a:lstStyle/>
                    <a:p>
                      <a:r>
                        <a:rPr lang="en-US" sz="1400" dirty="0"/>
                        <a:t>Summarize</a:t>
                      </a:r>
                    </a:p>
                  </a:txBody>
                  <a:tcPr/>
                </a:tc>
                <a:tc>
                  <a:txBody>
                    <a:bodyPr/>
                    <a:lstStyle/>
                    <a:p>
                      <a:r>
                        <a:rPr lang="en-US" sz="1400" dirty="0"/>
                        <a:t>What I heard is _____. Did I get that right?</a:t>
                      </a:r>
                    </a:p>
                  </a:txBody>
                  <a:tcPr/>
                </a:tc>
                <a:extLst>
                  <a:ext uri="{0D108BD9-81ED-4DB2-BD59-A6C34878D82A}">
                    <a16:rowId xmlns:a16="http://schemas.microsoft.com/office/drawing/2014/main" val="152164098"/>
                  </a:ext>
                </a:extLst>
              </a:tr>
              <a:tr h="370840">
                <a:tc>
                  <a:txBody>
                    <a:bodyPr/>
                    <a:lstStyle/>
                    <a:p>
                      <a:r>
                        <a:rPr lang="en-US" sz="1400" dirty="0"/>
                        <a:t>Make recommendations</a:t>
                      </a:r>
                    </a:p>
                  </a:txBody>
                  <a:tcPr/>
                </a:tc>
                <a:tc>
                  <a:txBody>
                    <a:bodyPr/>
                    <a:lstStyle/>
                    <a:p>
                      <a:r>
                        <a:rPr lang="en-US" sz="1400" dirty="0"/>
                        <a:t>We will use all available medical treatments that we think will help your loved one recover from this illness. For her, this means care focused on ____. We will do ___ and not do ____.</a:t>
                      </a:r>
                    </a:p>
                  </a:txBody>
                  <a:tcPr/>
                </a:tc>
                <a:extLst>
                  <a:ext uri="{0D108BD9-81ED-4DB2-BD59-A6C34878D82A}">
                    <a16:rowId xmlns:a16="http://schemas.microsoft.com/office/drawing/2014/main" val="1031987227"/>
                  </a:ext>
                </a:extLst>
              </a:tr>
              <a:tr h="370840">
                <a:tc>
                  <a:txBody>
                    <a:bodyPr/>
                    <a:lstStyle/>
                    <a:p>
                      <a:r>
                        <a:rPr lang="en-US" sz="1400" dirty="0"/>
                        <a:t>Forecast</a:t>
                      </a:r>
                    </a:p>
                  </a:txBody>
                  <a:tcPr/>
                </a:tc>
                <a:tc>
                  <a:txBody>
                    <a:bodyPr/>
                    <a:lstStyle/>
                    <a:p>
                      <a:r>
                        <a:rPr lang="en-US" sz="1400" dirty="0"/>
                        <a:t>I hope these treatments will help your [mother]. We are still worried about how sick she is – our team will discuss with you how [your mother] is responding to treatment in the next 24-48 hours.</a:t>
                      </a:r>
                    </a:p>
                  </a:txBody>
                  <a:tcPr/>
                </a:tc>
                <a:extLst>
                  <a:ext uri="{0D108BD9-81ED-4DB2-BD59-A6C34878D82A}">
                    <a16:rowId xmlns:a16="http://schemas.microsoft.com/office/drawing/2014/main" val="1498431660"/>
                  </a:ext>
                </a:extLst>
              </a:tr>
            </a:tbl>
          </a:graphicData>
        </a:graphic>
      </p:graphicFrame>
    </p:spTree>
    <p:extLst>
      <p:ext uri="{BB962C8B-B14F-4D97-AF65-F5344CB8AC3E}">
        <p14:creationId xmlns:p14="http://schemas.microsoft.com/office/powerpoint/2010/main" val="342139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AE51-5C4E-2F8E-896B-05D2FAFD950C}"/>
              </a:ext>
            </a:extLst>
          </p:cNvPr>
          <p:cNvSpPr>
            <a:spLocks noGrp="1"/>
          </p:cNvSpPr>
          <p:nvPr>
            <p:ph type="title"/>
          </p:nvPr>
        </p:nvSpPr>
        <p:spPr/>
        <p:txBody>
          <a:bodyPr/>
          <a:lstStyle/>
          <a:p>
            <a:r>
              <a:rPr lang="en-US" dirty="0"/>
              <a:t>STEP 1: Ask what they know</a:t>
            </a:r>
          </a:p>
        </p:txBody>
      </p:sp>
      <p:sp>
        <p:nvSpPr>
          <p:cNvPr id="3" name="Content Placeholder 2">
            <a:extLst>
              <a:ext uri="{FF2B5EF4-FFF2-40B4-BE49-F238E27FC236}">
                <a16:creationId xmlns:a16="http://schemas.microsoft.com/office/drawing/2014/main" id="{288088DC-9D40-E7C8-CDE5-CA4B226CE30F}"/>
              </a:ext>
            </a:extLst>
          </p:cNvPr>
          <p:cNvSpPr>
            <a:spLocks noGrp="1"/>
          </p:cNvSpPr>
          <p:nvPr>
            <p:ph idx="1"/>
          </p:nvPr>
        </p:nvSpPr>
        <p:spPr>
          <a:xfrm>
            <a:off x="1522414" y="3382962"/>
            <a:ext cx="9144000" cy="2789238"/>
          </a:xfrm>
        </p:spPr>
        <p:txBody>
          <a:bodyPr/>
          <a:lstStyle/>
          <a:p>
            <a:r>
              <a:rPr lang="en-US" dirty="0"/>
              <a:t>Allow for expression of anxiety or fears, provide an emotional space.</a:t>
            </a:r>
          </a:p>
          <a:p>
            <a:r>
              <a:rPr lang="en-US" dirty="0"/>
              <a:t>Ensure understanding of condition and prognosis.</a:t>
            </a:r>
          </a:p>
          <a:p>
            <a:endParaRPr lang="en-US" dirty="0"/>
          </a:p>
        </p:txBody>
      </p:sp>
      <p:sp>
        <p:nvSpPr>
          <p:cNvPr id="7" name="Rectangle 6">
            <a:extLst>
              <a:ext uri="{FF2B5EF4-FFF2-40B4-BE49-F238E27FC236}">
                <a16:creationId xmlns:a16="http://schemas.microsoft.com/office/drawing/2014/main" id="{0AB04420-6C28-DCF5-4ECE-1ECFCE239983}"/>
              </a:ext>
            </a:extLst>
          </p:cNvPr>
          <p:cNvSpPr/>
          <p:nvPr/>
        </p:nvSpPr>
        <p:spPr>
          <a:xfrm>
            <a:off x="1522414" y="1905000"/>
            <a:ext cx="8839198" cy="102076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Hello. I am Dr. ____. I am sorry to meet you this way. What have you heard about what has happened today to your [loved one]?</a:t>
            </a:r>
          </a:p>
        </p:txBody>
      </p:sp>
    </p:spTree>
    <p:extLst>
      <p:ext uri="{BB962C8B-B14F-4D97-AF65-F5344CB8AC3E}">
        <p14:creationId xmlns:p14="http://schemas.microsoft.com/office/powerpoint/2010/main" val="70322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AE51-5C4E-2F8E-896B-05D2FAFD950C}"/>
              </a:ext>
            </a:extLst>
          </p:cNvPr>
          <p:cNvSpPr>
            <a:spLocks noGrp="1"/>
          </p:cNvSpPr>
          <p:nvPr>
            <p:ph type="title"/>
          </p:nvPr>
        </p:nvSpPr>
        <p:spPr/>
        <p:txBody>
          <a:bodyPr/>
          <a:lstStyle/>
          <a:p>
            <a:r>
              <a:rPr lang="en-US" dirty="0"/>
              <a:t>STEP 2: Break bad news</a:t>
            </a:r>
          </a:p>
        </p:txBody>
      </p:sp>
      <p:sp>
        <p:nvSpPr>
          <p:cNvPr id="3" name="Content Placeholder 2">
            <a:extLst>
              <a:ext uri="{FF2B5EF4-FFF2-40B4-BE49-F238E27FC236}">
                <a16:creationId xmlns:a16="http://schemas.microsoft.com/office/drawing/2014/main" id="{288088DC-9D40-E7C8-CDE5-CA4B226CE30F}"/>
              </a:ext>
            </a:extLst>
          </p:cNvPr>
          <p:cNvSpPr>
            <a:spLocks noGrp="1"/>
          </p:cNvSpPr>
          <p:nvPr>
            <p:ph idx="1"/>
          </p:nvPr>
        </p:nvSpPr>
        <p:spPr>
          <a:xfrm>
            <a:off x="1522414" y="3124200"/>
            <a:ext cx="9144000" cy="3048000"/>
          </a:xfrm>
        </p:spPr>
        <p:txBody>
          <a:bodyPr/>
          <a:lstStyle/>
          <a:p>
            <a:r>
              <a:rPr lang="en-US" dirty="0"/>
              <a:t>Ask for permission to deliver bad news if they are unaware of what is happening.</a:t>
            </a:r>
          </a:p>
          <a:p>
            <a:r>
              <a:rPr lang="en-US" dirty="0"/>
              <a:t>Explain the bad news clearly, without medical jargon.</a:t>
            </a:r>
          </a:p>
          <a:p>
            <a:r>
              <a:rPr lang="en-US" dirty="0"/>
              <a:t>Allow space for emotion after you break the bad news.</a:t>
            </a:r>
          </a:p>
        </p:txBody>
      </p:sp>
      <p:sp>
        <p:nvSpPr>
          <p:cNvPr id="5" name="Rectangle 4">
            <a:extLst>
              <a:ext uri="{FF2B5EF4-FFF2-40B4-BE49-F238E27FC236}">
                <a16:creationId xmlns:a16="http://schemas.microsoft.com/office/drawing/2014/main" id="{81B63813-CC24-A6CA-0209-87F68EB25594}"/>
              </a:ext>
            </a:extLst>
          </p:cNvPr>
          <p:cNvSpPr/>
          <p:nvPr/>
        </p:nvSpPr>
        <p:spPr>
          <a:xfrm>
            <a:off x="1522414" y="1905000"/>
            <a:ext cx="8839198" cy="102076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rPr>
              <a:t>Warning shot</a:t>
            </a:r>
            <a:r>
              <a:rPr lang="en-US" sz="2000" dirty="0">
                <a:solidFill>
                  <a:schemeClr val="bg1"/>
                </a:solidFill>
              </a:rPr>
              <a:t>: I am afraid I have serious news. Would it be OK if I share?</a:t>
            </a:r>
          </a:p>
          <a:p>
            <a:r>
              <a:rPr lang="en-US" sz="2000" b="1" dirty="0">
                <a:solidFill>
                  <a:schemeClr val="bg1"/>
                </a:solidFill>
              </a:rPr>
              <a:t>Headline</a:t>
            </a:r>
            <a:r>
              <a:rPr lang="en-US" sz="2000" dirty="0">
                <a:solidFill>
                  <a:schemeClr val="bg1"/>
                </a:solidFill>
              </a:rPr>
              <a:t>: Your [mother] is not breathing well from [pneumonia]. With her other health issues, I am worried she could become/is very sick and may even die.</a:t>
            </a:r>
          </a:p>
        </p:txBody>
      </p:sp>
    </p:spTree>
    <p:extLst>
      <p:ext uri="{BB962C8B-B14F-4D97-AF65-F5344CB8AC3E}">
        <p14:creationId xmlns:p14="http://schemas.microsoft.com/office/powerpoint/2010/main" val="95815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3791</Words>
  <Application>Microsoft Office PowerPoint</Application>
  <PresentationFormat>Custom</PresentationFormat>
  <Paragraphs>203</Paragraphs>
  <Slides>19</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myriad-pro</vt:lpstr>
      <vt:lpstr>Pompiere</vt:lpstr>
      <vt:lpstr>Arial</vt:lpstr>
      <vt:lpstr>Calibri</vt:lpstr>
      <vt:lpstr>Consolas</vt:lpstr>
      <vt:lpstr>Corbel</vt:lpstr>
      <vt:lpstr>Lato</vt:lpstr>
      <vt:lpstr>Open Sans</vt:lpstr>
      <vt:lpstr>Roboto Condensed Light</vt:lpstr>
      <vt:lpstr>Chalkboard 16x9</vt:lpstr>
      <vt:lpstr>GOALS OF CARE CONVERSATIONS &amp; END OF LIFE CARE</vt:lpstr>
      <vt:lpstr>New Admission to your ICU</vt:lpstr>
      <vt:lpstr>OBJECTIVES</vt:lpstr>
      <vt:lpstr>Quality of life vs life extension</vt:lpstr>
      <vt:lpstr>Rapid Code Conversation Guide</vt:lpstr>
      <vt:lpstr>Who to talk to?</vt:lpstr>
      <vt:lpstr>Rapid Code Conversation Guide</vt:lpstr>
      <vt:lpstr>STEP 1: Ask what they know</vt:lpstr>
      <vt:lpstr>STEP 2: Break bad news</vt:lpstr>
      <vt:lpstr>Step 3: Establish urgency, align</vt:lpstr>
      <vt:lpstr>STEP 4: Baseline function</vt:lpstr>
      <vt:lpstr>STEP 5: Patient’s values</vt:lpstr>
      <vt:lpstr>STEP 6: Summarize</vt:lpstr>
      <vt:lpstr>STEP 7: Make recommendations</vt:lpstr>
      <vt:lpstr>STEP 8: Forecast</vt:lpstr>
      <vt:lpstr>Rapid Code Conversation Guide</vt:lpstr>
      <vt:lpstr>Culturally Competent Health Care</vt:lpstr>
      <vt:lpstr>Palliative Medicine &amp; Hospice Care</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VENTILATOR BASICS: NIPPV, HFNC, &amp; the Vent</dc:title>
  <dc:creator>Kimberly Pistell</dc:creator>
  <cp:lastModifiedBy>Brian Ferguson</cp:lastModifiedBy>
  <cp:revision>24</cp:revision>
  <dcterms:created xsi:type="dcterms:W3CDTF">2023-03-22T19:10:01Z</dcterms:created>
  <dcterms:modified xsi:type="dcterms:W3CDTF">2023-06-22T15:20:32Z</dcterms:modified>
</cp:coreProperties>
</file>