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9" r:id="rId4"/>
    <p:sldId id="260" r:id="rId5"/>
    <p:sldId id="261" r:id="rId6"/>
    <p:sldId id="263" r:id="rId7"/>
    <p:sldId id="262" r:id="rId8"/>
    <p:sldId id="278" r:id="rId9"/>
    <p:sldId id="265" r:id="rId10"/>
    <p:sldId id="267" r:id="rId11"/>
    <p:sldId id="266" r:id="rId12"/>
    <p:sldId id="268" r:id="rId13"/>
    <p:sldId id="264" r:id="rId14"/>
    <p:sldId id="269" r:id="rId15"/>
    <p:sldId id="272" r:id="rId16"/>
    <p:sldId id="273" r:id="rId17"/>
    <p:sldId id="274" r:id="rId18"/>
    <p:sldId id="275" r:id="rId19"/>
    <p:sldId id="276" r:id="rId20"/>
    <p:sldId id="277" r:id="rId21"/>
    <p:sldId id="270" r:id="rId22"/>
    <p:sldId id="271" r:id="rId23"/>
    <p:sldId id="280" r:id="rId24"/>
    <p:sldId id="279" r:id="rId25"/>
    <p:sldId id="281" r:id="rId26"/>
    <p:sldId id="282" r:id="rId2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23" autoAdjust="0"/>
    <p:restoredTop sz="94599" autoAdjust="0"/>
  </p:normalViewPr>
  <p:slideViewPr>
    <p:cSldViewPr>
      <p:cViewPr>
        <p:scale>
          <a:sx n="117" d="100"/>
          <a:sy n="117" d="100"/>
        </p:scale>
        <p:origin x="99" y="165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52" d="100"/>
          <a:sy n="52" d="100"/>
        </p:scale>
        <p:origin x="2664" y="3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4AA43A-3F76-4A13-9CD6-36134EB429E3}" type="datetimeFigureOut">
              <a:rPr lang="en-US"/>
              <a:t>5/12/2023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0423A-8BCE-448E-A97B-03A88B2B12C1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1395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674A4F-2B7A-4ECB-A400-260B2FFC03C1}" type="datetimeFigureOut">
              <a:rPr lang="en-US"/>
              <a:t>5/12/2023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F2A70B-78F2-4DCF-B53B-C990D2FAFB8A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11570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6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9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74356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reeform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2679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7" name="line" descr="Line graphic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3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4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5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6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7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8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8012" y="277813"/>
            <a:ext cx="9144001" cy="5898573"/>
          </a:xfrm>
        </p:spPr>
        <p:txBody>
          <a:bodyPr vert="eaVert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179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7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5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6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7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8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9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0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41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44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anchor="b">
            <a:noAutofit/>
          </a:bodyPr>
          <a:lstStyle>
            <a:lvl1pPr algn="l">
              <a:defRPr sz="4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255" name="line" descr="Line graphic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reeform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7" name="Freeform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8" name="Freeform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59" name="Freeform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0" name="Freeform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1" name="Freeform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2" name="Freeform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3" name="Freeform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4" name="Freeform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5" name="Freeform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6" name="Freeform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7" name="Freeform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8" name="Freeform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69" name="Freeform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0" name="Freeform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1" name="Freeform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2" name="Freeform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3" name="Freeform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4" name="Freeform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5" name="Freeform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6" name="Freeform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7" name="Freeform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8" name="Freeform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79" name="Freeform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0" name="Freeform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1" name="Freeform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2" name="Freeform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3" name="Freeform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4" name="Freeform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5" name="Freeform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6" name="Freeform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7" name="Freeform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8" name="Freeform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89" name="Freeform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0" name="Freeform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1" name="Freeform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2" name="Freeform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3" name="Freeform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4" name="Freeform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5" name="Freeform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6" name="Freeform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7" name="Freeform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8" name="Freeform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299" name="Freeform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0" name="Freeform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1" name="Freeform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2" name="Freeform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3" name="Freeform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4" name="Freeform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5" name="Freeform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6" name="Freeform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7" name="Freeform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8" name="Freeform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09" name="Freeform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0" name="Freeform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1" name="Freeform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2" name="Freeform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3" name="Freeform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4" name="Freeform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5" name="Freeform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6" name="Freeform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7" name="Freeform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8" name="Freeform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19" name="Freeform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0" name="Freeform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1" name="Freeform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2" name="Freeform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3" name="Freeform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4" name="Freeform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5" name="Freeform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6" name="Freeform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7" name="Freeform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8" name="Freeform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29" name="Freeform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0" name="Freeform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1" name="Freeform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2" name="Freeform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3" name="Freeform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4" name="Freeform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5" name="Freeform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6" name="Freeform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7" name="Freeform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8" name="Freeform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39" name="Freeform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0" name="Freeform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1" name="Freeform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2" name="Freeform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3" name="Freeform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4" name="Freeform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5" name="Freeform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6" name="Freeform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7" name="Freeform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8" name="Freeform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49" name="Freeform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0" name="Freeform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1" name="Freeform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2" name="Freeform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3" name="Freeform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4" name="Freeform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5" name="Freeform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6" name="Freeform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7" name="Freeform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8" name="Freeform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59" name="Freeform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0" name="Freeform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1" name="Freeform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2" name="Freeform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3" name="Freeform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4" name="Freeform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5" name="Freeform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6" name="Freeform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7" name="Freeform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8" name="Freeform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69" name="Freeform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0" name="Freeform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1" name="Freeform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2" name="Freeform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3" name="Freeform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4" name="Freeform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5" name="Freeform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6" name="Freeform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7" name="Freeform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  <p:sp>
          <p:nvSpPr>
            <p:cNvPr id="378" name="Freeform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/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58797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8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329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60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reeform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1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2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3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4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860" y="2819399"/>
            <a:ext cx="4416552" cy="335280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956816"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/>
            </a:lvl8pPr>
            <a:lvl9pPr marL="1956816"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8249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grpSp>
        <p:nvGrpSpPr>
          <p:cNvPr id="156" name="line" descr="Line graphic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reeform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8" name="Freeform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59" name="Freeform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0" name="Freeform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1" name="Freeform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2" name="Freeform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3" name="Freeform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4" name="Freeform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5" name="Freeform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6" name="Freeform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7" name="Freeform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8" name="Freeform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69" name="Freeform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0" name="Freeform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1" name="Freeform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2" name="Freeform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3" name="Freeform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4" name="Freeform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5" name="Freeform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6" name="Freeform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7" name="Freeform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8" name="Freeform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79" name="Freeform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0" name="Freeform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1" name="Freeform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2" name="Freeform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3" name="Freeform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4" name="Freeform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5" name="Freeform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6" name="Freeform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7" name="Freeform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8" name="Freeform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89" name="Freeform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0" name="Freeform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1" name="Freeform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2" name="Freeform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3" name="Freeform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4" name="Freeform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5" name="Freeform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6" name="Freeform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7" name="Freeform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8" name="Freeform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199" name="Freeform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0" name="Freeform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1" name="Freeform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2" name="Freeform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3" name="Freeform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4" name="Freeform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5" name="Freeform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6" name="Freeform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7" name="Freeform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8" name="Freeform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09" name="Freeform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0" name="Freeform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1" name="Freeform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2" name="Freeform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3" name="Freeform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4" name="Freeform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5" name="Freeform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6" name="Freeform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7" name="Freeform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8" name="Freeform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19" name="Freeform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0" name="Freeform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1" name="Freeform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2" name="Freeform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3" name="Freeform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4" name="Freeform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5" name="Freeform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6" name="Freeform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7" name="Freeform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8" name="Freeform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29" name="Freeform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  <p:sp>
          <p:nvSpPr>
            <p:cNvPr id="230" name="Freeform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dirty="0">
                <a:ln>
                  <a:noFill/>
                </a:ln>
              </a:endParaRPr>
            </a:p>
          </p:txBody>
        </p:sp>
      </p:grp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3156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0596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grpSp>
        <p:nvGrpSpPr>
          <p:cNvPr id="615" name="frame" descr="Box graphic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oup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oup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oup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oup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oup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oup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211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anchor="b">
            <a:no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dirty="0"/>
          </a:p>
        </p:txBody>
      </p:sp>
      <p:grpSp>
        <p:nvGrpSpPr>
          <p:cNvPr id="614" name="frame" descr="Box graphic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oup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oup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reeform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reeform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reeform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oup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reeform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reeform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reeform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oup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oup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reeform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reeform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reeform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reeform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reeform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reeform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reeform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reeform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reeform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reeform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reeform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reeform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reeform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reeform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reeform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reeform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reeform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reeform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reeform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reeform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reeform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reeform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reeform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reeform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reeform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reeform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reeform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reeform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reeform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reeform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reeform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reeform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reeform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reeform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reeform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reeform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reeform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reeform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reeform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reeform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reeform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reeform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reeform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reeform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reeform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reeform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reeform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reeform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reeform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reeform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reeform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reeform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reeform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reeform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reeform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reeform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reeform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reeform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reeform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reeform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reeform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reeform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reeform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reeform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reeform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reeform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reeform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reeform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reeform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reeform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reeform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reeform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reeform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reeform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oup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reeform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reeform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reeform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reeform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reeform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reeform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reeform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reeform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reeform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reeform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reeform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reeform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reeform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reeform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reeform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reeform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reeform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reeform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reeform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reeform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reeform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reeform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reeform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reeform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reeform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reeform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reeform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reeform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reeform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reeform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reeform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reeform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reeform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reeform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reeform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reeform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reeform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reeform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reeform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reeform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reeform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reeform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reeform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reeform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reeform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reeform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reeform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reeform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reeform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reeform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reeform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reeform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reeform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reeform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reeform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reeform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reeform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reeform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reeform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reeform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reeform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reeform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reeform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reeform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reeform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reeform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reeform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reeform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reeform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reeform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reeform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reeform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reeform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reeform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FE8FB1-0A7A-443E-AAF7-31D4FA1AA312}" type="datetimeFigureOut">
              <a:rPr lang="en-US"/>
              <a:t>5/12/2023</a:t>
            </a:fld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BA54BD-C84D-46CE-8B72-31BFB26ABA43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769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E8FB1-0A7A-443E-AAF7-31D4FA1AA312}" type="datetimeFigureOut">
              <a:rPr lang="en-US" smtClean="0"/>
              <a:pPr/>
              <a:t>5/12/2023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54BD-C84D-46CE-8B72-31BFB26ABA4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63648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3" Type="http://schemas.openxmlformats.org/officeDocument/2006/relationships/slide" Target="slide5.xml"/><Relationship Id="rId7" Type="http://schemas.openxmlformats.org/officeDocument/2006/relationships/slide" Target="slide1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8.xml"/><Relationship Id="rId5" Type="http://schemas.openxmlformats.org/officeDocument/2006/relationships/slide" Target="slide7.xml"/><Relationship Id="rId4" Type="http://schemas.openxmlformats.org/officeDocument/2006/relationships/slide" Target="slide6.xml"/><Relationship Id="rId9" Type="http://schemas.openxmlformats.org/officeDocument/2006/relationships/slide" Target="slide2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livertox.nih.gov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5612" y="1905000"/>
            <a:ext cx="11277601" cy="266700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  <a:latin typeface="+mn-lt"/>
              </a:rPr>
              <a:t>ACUTE LIVER FAILURE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A978D-010A-C4F0-16FC-578439F26385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904DCD-1A42-62C3-1A6E-DED32B096675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2A60C5D5-09C2-AE2F-898C-677E209BF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1814" y="4953000"/>
            <a:ext cx="9143999" cy="1752600"/>
          </a:xfrm>
        </p:spPr>
        <p:txBody>
          <a:bodyPr>
            <a:normAutofit fontScale="85000" lnSpcReduction="20000"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EM/CC LECTURE SERIES 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>
              <a:solidFill>
                <a:schemeClr val="accent1"/>
              </a:solidFill>
            </a:endParaRPr>
          </a:p>
          <a:p>
            <a:r>
              <a:rPr lang="en-US" sz="1900" dirty="0">
                <a:solidFill>
                  <a:schemeClr val="accent1"/>
                </a:solidFill>
              </a:rPr>
              <a:t>KIMBERLY PISTELL, DO</a:t>
            </a:r>
          </a:p>
          <a:p>
            <a:r>
              <a:rPr lang="en-US" sz="1900" dirty="0">
                <a:solidFill>
                  <a:schemeClr val="accent1"/>
                </a:solidFill>
              </a:rPr>
              <a:t>LT, MC, USN</a:t>
            </a:r>
          </a:p>
          <a:p>
            <a:r>
              <a:rPr lang="en-US" sz="1900" dirty="0">
                <a:solidFill>
                  <a:schemeClr val="accent1"/>
                </a:solidFill>
              </a:rPr>
              <a:t>NMCP EMERGENCY MEDICINE PGY4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1F0FF0-C519-E14A-F83D-49B2FEB6B1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11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Labs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6838589" y="1905000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Coagulopathy- INR &gt; 1.5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Hyperbilirubinemia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Elevated transaminases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Hyperammonemia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Hypoglycemia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AKI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 Na. K, 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6E0D-C16B-41D4-0076-7FA8C2F8F15E}"/>
              </a:ext>
            </a:extLst>
          </p:cNvPr>
          <p:cNvSpPr txBox="1"/>
          <p:nvPr/>
        </p:nvSpPr>
        <p:spPr>
          <a:xfrm>
            <a:off x="1293812" y="1676400"/>
            <a:ext cx="4648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b="1" i="1" dirty="0">
                <a:cs typeface="Calibri" panose="020F0502020204030204" pitchFamily="34" charset="0"/>
              </a:rPr>
              <a:t>LFTs &gt; 3500</a:t>
            </a:r>
            <a:r>
              <a:rPr lang="en-US" sz="3600" i="1" dirty="0">
                <a:cs typeface="Calibri" panose="020F0502020204030204" pitchFamily="34" charset="0"/>
              </a:rPr>
              <a:t> think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i="1" dirty="0">
                <a:cs typeface="Calibri" panose="020F0502020204030204" pitchFamily="34" charset="0"/>
              </a:rPr>
              <a:t>Acetaminophen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600" i="1" dirty="0">
                <a:cs typeface="Calibri" panose="020F0502020204030204" pitchFamily="34" charset="0"/>
              </a:rPr>
              <a:t>Ischemic injury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7808372-6A1A-E75E-D25E-85A8F67FE7B0}"/>
              </a:ext>
            </a:extLst>
          </p:cNvPr>
          <p:cNvSpPr txBox="1"/>
          <p:nvPr/>
        </p:nvSpPr>
        <p:spPr>
          <a:xfrm>
            <a:off x="455612" y="3915179"/>
            <a:ext cx="6130297" cy="2031325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AST</a:t>
            </a:r>
            <a:r>
              <a:rPr lang="en-US" sz="2800" dirty="0">
                <a:solidFill>
                  <a:schemeClr val="bg1"/>
                </a:solidFill>
              </a:rPr>
              <a:t>: present in liver, cardiac muscle, skeletal muscle, kidney, and brain. </a:t>
            </a:r>
          </a:p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</a:rPr>
              <a:t>ALT</a:t>
            </a:r>
            <a:r>
              <a:rPr lang="en-US" sz="2800" dirty="0">
                <a:solidFill>
                  <a:schemeClr val="bg1"/>
                </a:solidFill>
              </a:rPr>
              <a:t>: primarily from liver (more </a:t>
            </a:r>
            <a:r>
              <a:rPr lang="en-US" sz="2800" b="1" dirty="0">
                <a:solidFill>
                  <a:schemeClr val="bg1"/>
                </a:solidFill>
              </a:rPr>
              <a:t>specific</a:t>
            </a:r>
            <a:r>
              <a:rPr lang="en-US" sz="2800" dirty="0">
                <a:solidFill>
                  <a:schemeClr val="bg1"/>
                </a:solidFill>
              </a:rPr>
              <a:t>) </a:t>
            </a:r>
          </a:p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</a:rPr>
              <a:t>- levels correlate with the degree of abdominal adiposity…</a:t>
            </a:r>
          </a:p>
        </p:txBody>
      </p:sp>
    </p:spTree>
    <p:extLst>
      <p:ext uri="{BB962C8B-B14F-4D97-AF65-F5344CB8AC3E}">
        <p14:creationId xmlns:p14="http://schemas.microsoft.com/office/powerpoint/2010/main" val="340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Labs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6838589" y="1914298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Coagulopathy- INR &gt; 1.5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Hyperbilirubinemia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Elevated transaminases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Hyperammonemia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Hypoglycemia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cs typeface="Calibri" panose="020F0502020204030204" pitchFamily="34" charset="0"/>
              </a:rPr>
              <a:t>AKI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 Na. K, 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6E0D-C16B-41D4-0076-7FA8C2F8F15E}"/>
              </a:ext>
            </a:extLst>
          </p:cNvPr>
          <p:cNvSpPr txBox="1"/>
          <p:nvPr/>
        </p:nvSpPr>
        <p:spPr>
          <a:xfrm>
            <a:off x="684212" y="2899183"/>
            <a:ext cx="58674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cs typeface="Calibri" panose="020F0502020204030204" pitchFamily="34" charset="0"/>
              </a:rPr>
              <a:t>* AKI seen in 30-70% depending on mechanism</a:t>
            </a:r>
          </a:p>
          <a:p>
            <a:pPr lvl="0"/>
            <a:r>
              <a:rPr lang="en-US" sz="3200" i="1" dirty="0">
                <a:cs typeface="Calibri" panose="020F0502020204030204" pitchFamily="34" charset="0"/>
                <a:sym typeface="Wingdings" panose="05000000000000000000" pitchFamily="2" charset="2"/>
              </a:rPr>
              <a:t> Decreased ammonia clearance</a:t>
            </a:r>
            <a:endParaRPr lang="en-US" sz="3200" i="1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0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Imaging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2284412" y="1706969"/>
            <a:ext cx="9601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Ultrasound</a:t>
            </a:r>
            <a:r>
              <a:rPr lang="en-US" sz="3200" dirty="0">
                <a:cs typeface="Calibri" panose="020F0502020204030204" pitchFamily="34" charset="0"/>
              </a:rPr>
              <a:t>: look for portal HTN, cirrhosis, etc.</a:t>
            </a:r>
          </a:p>
          <a:p>
            <a:pPr marL="457200" lvl="0" indent="-457200">
              <a:buFontTx/>
              <a:buChar char="-"/>
            </a:pPr>
            <a:endParaRPr lang="en-US" sz="3200" dirty="0">
              <a:cs typeface="Calibri" panose="020F0502020204030204" pitchFamily="34" charset="0"/>
            </a:endParaRPr>
          </a:p>
          <a:p>
            <a:pPr marL="457200" lvl="0" indent="-457200">
              <a:buFontTx/>
              <a:buChar char="-"/>
            </a:pPr>
            <a:r>
              <a:rPr lang="en-US" sz="3200" dirty="0">
                <a:cs typeface="Calibri" panose="020F0502020204030204" pitchFamily="34" charset="0"/>
              </a:rPr>
              <a:t>CT scan or MRI more sensitive for malignancies</a:t>
            </a:r>
          </a:p>
        </p:txBody>
      </p:sp>
      <p:pic>
        <p:nvPicPr>
          <p:cNvPr id="6" name="Picture 2" descr="Discovering the Artifact EMRA">
            <a:extLst>
              <a:ext uri="{FF2B5EF4-FFF2-40B4-BE49-F238E27FC236}">
                <a16:creationId xmlns:a16="http://schemas.microsoft.com/office/drawing/2014/main" id="{975B4577-CBC8-0443-2FDA-0B7D00F73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1778" y1="57778" x2="81778" y2="57778"/>
                        <a14:foregroundMark x1="86667" y1="57778" x2="86667" y2="57778"/>
                        <a14:foregroundMark x1="90222" y1="59556" x2="90222" y2="59556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2" y="1796919"/>
            <a:ext cx="1422972" cy="142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BB6DB87-3E5E-3EF6-6F9D-86841CD05042}"/>
              </a:ext>
            </a:extLst>
          </p:cNvPr>
          <p:cNvSpPr txBox="1"/>
          <p:nvPr/>
        </p:nvSpPr>
        <p:spPr>
          <a:xfrm>
            <a:off x="832618" y="3901132"/>
            <a:ext cx="6252394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/>
              <a:t>EEG</a:t>
            </a:r>
            <a:r>
              <a:rPr lang="en-US" sz="3200" dirty="0"/>
              <a:t> may reveal seizures when clinical signs absent</a:t>
            </a:r>
          </a:p>
        </p:txBody>
      </p:sp>
      <p:pic>
        <p:nvPicPr>
          <p:cNvPr id="3074" name="Picture 2" descr="Electroencephalography - Wikipedia">
            <a:extLst>
              <a:ext uri="{FF2B5EF4-FFF2-40B4-BE49-F238E27FC236}">
                <a16:creationId xmlns:a16="http://schemas.microsoft.com/office/drawing/2014/main" id="{C523BD60-FB58-9246-8DAB-CDFC0C342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87" b="32401"/>
          <a:stretch/>
        </p:blipFill>
        <p:spPr bwMode="auto">
          <a:xfrm>
            <a:off x="7694612" y="3957870"/>
            <a:ext cx="3962401" cy="239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128F7D3-ABD6-5E55-2491-C560D243B3D3}"/>
              </a:ext>
            </a:extLst>
          </p:cNvPr>
          <p:cNvSpPr txBox="1"/>
          <p:nvPr/>
        </p:nvSpPr>
        <p:spPr>
          <a:xfrm>
            <a:off x="8151812" y="6354079"/>
            <a:ext cx="3886200" cy="216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900" dirty="0">
                <a:solidFill>
                  <a:schemeClr val="accent1"/>
                </a:solidFill>
              </a:rPr>
              <a:t>https://upload.wikimedia.org/wikipedia/commons/2/26/Spike-waves.png</a:t>
            </a:r>
          </a:p>
        </p:txBody>
      </p:sp>
    </p:spTree>
    <p:extLst>
      <p:ext uri="{BB962C8B-B14F-4D97-AF65-F5344CB8AC3E}">
        <p14:creationId xmlns:p14="http://schemas.microsoft.com/office/powerpoint/2010/main" val="155371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10210800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Hepatic Encephalopathy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518240" y="1963830"/>
            <a:ext cx="5791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b="1" dirty="0">
                <a:solidFill>
                  <a:schemeClr val="accent1"/>
                </a:solidFill>
                <a:cs typeface="Calibri" panose="020F0502020204030204" pitchFamily="34" charset="0"/>
              </a:rPr>
              <a:t>Asterixis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</a:rPr>
              <a:t>: seen in grade II-II, typically absent by grade IV</a:t>
            </a:r>
          </a:p>
          <a:p>
            <a:pPr lvl="0"/>
            <a:endParaRPr lang="en-US" sz="2400" b="1" dirty="0">
              <a:solidFill>
                <a:schemeClr val="accent1"/>
              </a:solidFill>
              <a:cs typeface="Calibri" panose="020F0502020204030204" pitchFamily="34" charset="0"/>
            </a:endParaRPr>
          </a:p>
          <a:p>
            <a:pPr lvl="0"/>
            <a:r>
              <a:rPr lang="en-US" sz="2400" b="1" dirty="0">
                <a:solidFill>
                  <a:schemeClr val="accent1"/>
                </a:solidFill>
                <a:cs typeface="Calibri" panose="020F0502020204030204" pitchFamily="34" charset="0"/>
              </a:rPr>
              <a:t>Cerebral edema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</a:rPr>
              <a:t>: starts in grade III (25-35%)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lt1"/>
                </a:solidFill>
                <a:cs typeface="Calibri" panose="020F0502020204030204" pitchFamily="34" charset="0"/>
              </a:rPr>
              <a:t>Pupils: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</a:rPr>
              <a:t> hyperresponsive (II-III) 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 slowly responsive</a:t>
            </a:r>
            <a:r>
              <a:rPr lang="en-US" sz="2400" b="1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(III-IV)  unresponsive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Seizures common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B44A09-86F4-CD5B-EFEF-6747753A55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19" t="24444" r="32222" b="36667"/>
          <a:stretch/>
        </p:blipFill>
        <p:spPr>
          <a:xfrm>
            <a:off x="6378678" y="1963830"/>
            <a:ext cx="5632852" cy="37198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90FD2F-02EB-EC34-EC52-CC6619EBA854}"/>
              </a:ext>
            </a:extLst>
          </p:cNvPr>
          <p:cNvSpPr txBox="1"/>
          <p:nvPr/>
        </p:nvSpPr>
        <p:spPr>
          <a:xfrm>
            <a:off x="6337465" y="5683638"/>
            <a:ext cx="5410202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i="1" dirty="0">
                <a:solidFill>
                  <a:schemeClr val="accent1"/>
                </a:solidFill>
                <a:sym typeface="Wingdings" panose="05000000000000000000" pitchFamily="2" charset="2"/>
              </a:rPr>
              <a:t>https://www.uptodate.com/contents/acute-liver-failure-in-adults-etiology-clinical-manifestations-and-diagnosis?search=acute%20liver%20failure&amp;source=search_result&amp;selectedTitle=1~150&amp;usage_type=default&amp;display_rank=1</a:t>
            </a:r>
            <a:endParaRPr lang="en-US" sz="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789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531812" y="1874728"/>
            <a:ext cx="57912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Discontinue hepatotoxic drugs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Lactulose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Rifaximin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Hemodialysis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Sodium Benzoate</a:t>
            </a:r>
          </a:p>
          <a:p>
            <a:pPr marL="514350" lvl="0" indent="-514350">
              <a:buAutoNum type="arabicPeriod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N-acetylcysteine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chemeClr val="accent6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Steroids</a:t>
            </a:r>
          </a:p>
        </p:txBody>
      </p:sp>
    </p:spTree>
    <p:extLst>
      <p:ext uri="{BB962C8B-B14F-4D97-AF65-F5344CB8AC3E}">
        <p14:creationId xmlns:p14="http://schemas.microsoft.com/office/powerpoint/2010/main" val="72411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531812" y="1874728"/>
            <a:ext cx="579120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lvl="0" indent="-514350">
              <a:buAutoNum type="arabicPeriod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Discontinue hepatotoxic drugs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Lactulose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Rifaximin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Hemodialysis</a:t>
            </a:r>
          </a:p>
          <a:p>
            <a:pPr marL="514350" lvl="0" indent="-514350">
              <a:buAutoNum type="arabicPeriod"/>
            </a:pPr>
            <a:r>
              <a:rPr lang="en-US" sz="2800" b="1" dirty="0">
                <a:solidFill>
                  <a:srgbClr val="FFFF00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Sodium Benzoate</a:t>
            </a:r>
          </a:p>
          <a:p>
            <a:pPr marL="514350" lvl="0" indent="-514350">
              <a:buAutoNum type="arabicPeriod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N-acetylcysteine</a:t>
            </a:r>
          </a:p>
          <a:p>
            <a:pPr marL="514350" lvl="0" indent="-514350">
              <a:buAutoNum type="arabicPeriod"/>
            </a:pPr>
            <a:r>
              <a:rPr lang="en-US" sz="28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Steroids</a:t>
            </a:r>
          </a:p>
        </p:txBody>
      </p:sp>
      <p:sp>
        <p:nvSpPr>
          <p:cNvPr id="6" name="Google Shape;167;p26">
            <a:extLst>
              <a:ext uri="{FF2B5EF4-FFF2-40B4-BE49-F238E27FC236}">
                <a16:creationId xmlns:a16="http://schemas.microsoft.com/office/drawing/2014/main" id="{6233ED6C-F536-A9A6-EE5B-3AE34B74795C}"/>
              </a:ext>
            </a:extLst>
          </p:cNvPr>
          <p:cNvSpPr/>
          <p:nvPr/>
        </p:nvSpPr>
        <p:spPr>
          <a:xfrm>
            <a:off x="6704012" y="2717958"/>
            <a:ext cx="2722500" cy="1077900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66;p26">
            <a:extLst>
              <a:ext uri="{FF2B5EF4-FFF2-40B4-BE49-F238E27FC236}">
                <a16:creationId xmlns:a16="http://schemas.microsoft.com/office/drawing/2014/main" id="{AB71738B-8E36-9DA5-44EB-BECC6BCC6C9C}"/>
              </a:ext>
            </a:extLst>
          </p:cNvPr>
          <p:cNvSpPr txBox="1"/>
          <p:nvPr/>
        </p:nvSpPr>
        <p:spPr>
          <a:xfrm>
            <a:off x="6704012" y="2866708"/>
            <a:ext cx="27225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1"/>
                </a:solidFill>
                <a:ea typeface="Proxima Nova"/>
                <a:cs typeface="Times New Roman" panose="02020603050405020304" pitchFamily="18" charset="0"/>
                <a:sym typeface="Proxima Nova"/>
              </a:rPr>
              <a:t>Ammonia</a:t>
            </a:r>
            <a:endParaRPr sz="3400" b="1" dirty="0">
              <a:solidFill>
                <a:schemeClr val="bg1"/>
              </a:solidFill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B17EE188-2FCD-03EA-BBA0-4C0059405CBD}"/>
              </a:ext>
            </a:extLst>
          </p:cNvPr>
          <p:cNvSpPr/>
          <p:nvPr/>
        </p:nvSpPr>
        <p:spPr>
          <a:xfrm>
            <a:off x="4485807" y="2866708"/>
            <a:ext cx="1371600" cy="685800"/>
          </a:xfrm>
          <a:prstGeom prst="right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11CAFB-AA69-3CD6-1E83-88F106CDC019}"/>
              </a:ext>
            </a:extLst>
          </p:cNvPr>
          <p:cNvSpPr txBox="1"/>
          <p:nvPr/>
        </p:nvSpPr>
        <p:spPr>
          <a:xfrm>
            <a:off x="6246812" y="4338392"/>
            <a:ext cx="3886200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dirty="0"/>
              <a:t>All target reducing ammonia</a:t>
            </a:r>
          </a:p>
        </p:txBody>
      </p:sp>
    </p:spTree>
    <p:extLst>
      <p:ext uri="{BB962C8B-B14F-4D97-AF65-F5344CB8AC3E}">
        <p14:creationId xmlns:p14="http://schemas.microsoft.com/office/powerpoint/2010/main" val="416736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6" name="Google Shape;167;p26">
            <a:extLst>
              <a:ext uri="{FF2B5EF4-FFF2-40B4-BE49-F238E27FC236}">
                <a16:creationId xmlns:a16="http://schemas.microsoft.com/office/drawing/2014/main" id="{6233ED6C-F536-A9A6-EE5B-3AE34B74795C}"/>
              </a:ext>
            </a:extLst>
          </p:cNvPr>
          <p:cNvSpPr/>
          <p:nvPr/>
        </p:nvSpPr>
        <p:spPr>
          <a:xfrm>
            <a:off x="3656012" y="3266120"/>
            <a:ext cx="3200400" cy="1309543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C48A0ED-3457-0792-431F-B0A4002C0F39}"/>
              </a:ext>
            </a:extLst>
          </p:cNvPr>
          <p:cNvGrpSpPr/>
          <p:nvPr/>
        </p:nvGrpSpPr>
        <p:grpSpPr>
          <a:xfrm>
            <a:off x="684212" y="1600200"/>
            <a:ext cx="2133600" cy="838200"/>
            <a:chOff x="684212" y="2286000"/>
            <a:chExt cx="2133600" cy="838200"/>
          </a:xfrm>
          <a:solidFill>
            <a:schemeClr val="accent5">
              <a:lumMod val="40000"/>
              <a:lumOff val="60000"/>
            </a:schemeClr>
          </a:solidFill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02D1507C-2520-7669-A0FA-70412908DAF4}"/>
                </a:ext>
              </a:extLst>
            </p:cNvPr>
            <p:cNvSpPr/>
            <p:nvPr/>
          </p:nvSpPr>
          <p:spPr>
            <a:xfrm>
              <a:off x="684212" y="2286000"/>
              <a:ext cx="2133600" cy="83820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c 11">
              <a:extLst>
                <a:ext uri="{FF2B5EF4-FFF2-40B4-BE49-F238E27FC236}">
                  <a16:creationId xmlns:a16="http://schemas.microsoft.com/office/drawing/2014/main" id="{4F0E7CC5-A3FD-2C3A-6EDB-D14851E62857}"/>
                </a:ext>
              </a:extLst>
            </p:cNvPr>
            <p:cNvSpPr/>
            <p:nvPr/>
          </p:nvSpPr>
          <p:spPr>
            <a:xfrm>
              <a:off x="836612" y="2438399"/>
              <a:ext cx="1752600" cy="381001"/>
            </a:xfrm>
            <a:prstGeom prst="arc">
              <a:avLst>
                <a:gd name="adj1" fmla="val 11112694"/>
                <a:gd name="adj2" fmla="val 21372732"/>
              </a:avLst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Arc 13">
              <a:extLst>
                <a:ext uri="{FF2B5EF4-FFF2-40B4-BE49-F238E27FC236}">
                  <a16:creationId xmlns:a16="http://schemas.microsoft.com/office/drawing/2014/main" id="{49CF319A-51F0-1CB7-33D3-4F161EF53256}"/>
                </a:ext>
              </a:extLst>
            </p:cNvPr>
            <p:cNvSpPr/>
            <p:nvPr/>
          </p:nvSpPr>
          <p:spPr>
            <a:xfrm rot="10800000">
              <a:off x="836612" y="2590800"/>
              <a:ext cx="1828800" cy="381000"/>
            </a:xfrm>
            <a:prstGeom prst="arc">
              <a:avLst>
                <a:gd name="adj1" fmla="val 11112694"/>
                <a:gd name="adj2" fmla="val 21372732"/>
              </a:avLst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Arc 14">
              <a:extLst>
                <a:ext uri="{FF2B5EF4-FFF2-40B4-BE49-F238E27FC236}">
                  <a16:creationId xmlns:a16="http://schemas.microsoft.com/office/drawing/2014/main" id="{BDB96DB3-CC80-3FD6-0DE8-B9794A2ED47C}"/>
                </a:ext>
              </a:extLst>
            </p:cNvPr>
            <p:cNvSpPr/>
            <p:nvPr/>
          </p:nvSpPr>
          <p:spPr>
            <a:xfrm rot="10800000">
              <a:off x="836612" y="2476829"/>
              <a:ext cx="1828800" cy="342902"/>
            </a:xfrm>
            <a:prstGeom prst="arc">
              <a:avLst>
                <a:gd name="adj1" fmla="val 11441743"/>
                <a:gd name="adj2" fmla="val 21035776"/>
              </a:avLst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Arc 15">
              <a:extLst>
                <a:ext uri="{FF2B5EF4-FFF2-40B4-BE49-F238E27FC236}">
                  <a16:creationId xmlns:a16="http://schemas.microsoft.com/office/drawing/2014/main" id="{7B150E7E-1654-ECE9-6CD5-A379290F0B0B}"/>
                </a:ext>
              </a:extLst>
            </p:cNvPr>
            <p:cNvSpPr/>
            <p:nvPr/>
          </p:nvSpPr>
          <p:spPr>
            <a:xfrm>
              <a:off x="880081" y="2590800"/>
              <a:ext cx="1752600" cy="342901"/>
            </a:xfrm>
            <a:prstGeom prst="arc">
              <a:avLst>
                <a:gd name="adj1" fmla="val 11283694"/>
                <a:gd name="adj2" fmla="val 21046560"/>
              </a:avLst>
            </a:prstGeom>
            <a:grpFill/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Double Wave 16">
            <a:extLst>
              <a:ext uri="{FF2B5EF4-FFF2-40B4-BE49-F238E27FC236}">
                <a16:creationId xmlns:a16="http://schemas.microsoft.com/office/drawing/2014/main" id="{F7BF2E88-00C9-03A5-5FCF-7EAE54970195}"/>
              </a:ext>
            </a:extLst>
          </p:cNvPr>
          <p:cNvSpPr/>
          <p:nvPr/>
        </p:nvSpPr>
        <p:spPr>
          <a:xfrm rot="16200000">
            <a:off x="1141413" y="3420650"/>
            <a:ext cx="1142999" cy="571498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 w="762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0380C4E-D8C3-516A-382D-B407C80B3E73}"/>
              </a:ext>
            </a:extLst>
          </p:cNvPr>
          <p:cNvGrpSpPr/>
          <p:nvPr/>
        </p:nvGrpSpPr>
        <p:grpSpPr>
          <a:xfrm>
            <a:off x="1191711" y="4927185"/>
            <a:ext cx="1042402" cy="1373534"/>
            <a:chOff x="1548076" y="5294933"/>
            <a:chExt cx="1042402" cy="1373534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C0278D6-D14F-3528-EA9F-18F2694E4723}"/>
                </a:ext>
              </a:extLst>
            </p:cNvPr>
            <p:cNvSpPr/>
            <p:nvPr/>
          </p:nvSpPr>
          <p:spPr>
            <a:xfrm rot="315685">
              <a:off x="1749283" y="5333214"/>
              <a:ext cx="841195" cy="129692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28BB123E-4056-A419-B0C2-C416F9F602C4}"/>
                </a:ext>
              </a:extLst>
            </p:cNvPr>
            <p:cNvSpPr/>
            <p:nvPr/>
          </p:nvSpPr>
          <p:spPr>
            <a:xfrm rot="315685">
              <a:off x="1649545" y="5294933"/>
              <a:ext cx="841195" cy="681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E9205376-7A74-D418-D992-DA4A68E6863B}"/>
                </a:ext>
              </a:extLst>
            </p:cNvPr>
            <p:cNvSpPr/>
            <p:nvPr/>
          </p:nvSpPr>
          <p:spPr>
            <a:xfrm rot="315685">
              <a:off x="1548076" y="5986599"/>
              <a:ext cx="841195" cy="681868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8E7C0287-DDD2-A6CB-54B7-61C8E42D741D}"/>
              </a:ext>
            </a:extLst>
          </p:cNvPr>
          <p:cNvSpPr/>
          <p:nvPr/>
        </p:nvSpPr>
        <p:spPr>
          <a:xfrm>
            <a:off x="2575972" y="3746511"/>
            <a:ext cx="914400" cy="3230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F3B68CC4-6F34-76B2-19C0-45F8A6A12278}"/>
              </a:ext>
            </a:extLst>
          </p:cNvPr>
          <p:cNvSpPr/>
          <p:nvPr/>
        </p:nvSpPr>
        <p:spPr>
          <a:xfrm rot="19760389">
            <a:off x="2525237" y="4890457"/>
            <a:ext cx="1363428" cy="319489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90A3BF47-0BC8-66D6-1087-147958A4C3D0}"/>
              </a:ext>
            </a:extLst>
          </p:cNvPr>
          <p:cNvSpPr/>
          <p:nvPr/>
        </p:nvSpPr>
        <p:spPr>
          <a:xfrm rot="2700000">
            <a:off x="2763095" y="2697946"/>
            <a:ext cx="1297338" cy="31910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" descr="Liver Disease | MedlinePlus">
            <a:extLst>
              <a:ext uri="{FF2B5EF4-FFF2-40B4-BE49-F238E27FC236}">
                <a16:creationId xmlns:a16="http://schemas.microsoft.com/office/drawing/2014/main" id="{5F4D5171-DC63-29D6-A1B8-89875D8E7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918" b="62256" l="27534" r="64469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40891" r="35698" b="37941"/>
          <a:stretch/>
        </p:blipFill>
        <p:spPr bwMode="auto">
          <a:xfrm>
            <a:off x="8151812" y="2774020"/>
            <a:ext cx="3863837" cy="2774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Arrow: Right 25">
            <a:extLst>
              <a:ext uri="{FF2B5EF4-FFF2-40B4-BE49-F238E27FC236}">
                <a16:creationId xmlns:a16="http://schemas.microsoft.com/office/drawing/2014/main" id="{4B60FA5A-8DFF-5870-B122-0D6367D90A09}"/>
              </a:ext>
            </a:extLst>
          </p:cNvPr>
          <p:cNvSpPr/>
          <p:nvPr/>
        </p:nvSpPr>
        <p:spPr>
          <a:xfrm>
            <a:off x="7085012" y="3759380"/>
            <a:ext cx="914400" cy="32302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Arrow: Curved Right 26">
            <a:extLst>
              <a:ext uri="{FF2B5EF4-FFF2-40B4-BE49-F238E27FC236}">
                <a16:creationId xmlns:a16="http://schemas.microsoft.com/office/drawing/2014/main" id="{CDB4DC0A-F70B-FA4B-5FB3-D345FE1858DB}"/>
              </a:ext>
            </a:extLst>
          </p:cNvPr>
          <p:cNvSpPr/>
          <p:nvPr/>
        </p:nvSpPr>
        <p:spPr>
          <a:xfrm>
            <a:off x="8538533" y="3266120"/>
            <a:ext cx="810028" cy="1309543"/>
          </a:xfrm>
          <a:prstGeom prst="curvedRight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Arrow: Curved Right 27">
            <a:extLst>
              <a:ext uri="{FF2B5EF4-FFF2-40B4-BE49-F238E27FC236}">
                <a16:creationId xmlns:a16="http://schemas.microsoft.com/office/drawing/2014/main" id="{39EA2E8D-25E2-A1E7-D80B-DD0FAC27E5B3}"/>
              </a:ext>
            </a:extLst>
          </p:cNvPr>
          <p:cNvSpPr/>
          <p:nvPr/>
        </p:nvSpPr>
        <p:spPr>
          <a:xfrm rot="10800000">
            <a:off x="10056812" y="3134897"/>
            <a:ext cx="762000" cy="1430253"/>
          </a:xfrm>
          <a:prstGeom prst="curvedRightArrow">
            <a:avLst/>
          </a:prstGeom>
          <a:solidFill>
            <a:schemeClr val="tx1"/>
          </a:solidFill>
          <a:ln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Google Shape;166;p26">
            <a:extLst>
              <a:ext uri="{FF2B5EF4-FFF2-40B4-BE49-F238E27FC236}">
                <a16:creationId xmlns:a16="http://schemas.microsoft.com/office/drawing/2014/main" id="{C70C0203-88B2-3A89-FDD8-84430DBF8AEE}"/>
              </a:ext>
            </a:extLst>
          </p:cNvPr>
          <p:cNvSpPr txBox="1"/>
          <p:nvPr/>
        </p:nvSpPr>
        <p:spPr>
          <a:xfrm>
            <a:off x="3656012" y="3538705"/>
            <a:ext cx="320040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chemeClr val="bg1"/>
                </a:solidFill>
                <a:ea typeface="Proxima Nova"/>
                <a:cs typeface="Times New Roman" panose="02020603050405020304" pitchFamily="18" charset="0"/>
                <a:sym typeface="Proxima Nova"/>
              </a:rPr>
              <a:t>Ammonia NH</a:t>
            </a:r>
            <a:r>
              <a:rPr lang="en" sz="3600" b="1" baseline="-25000" dirty="0">
                <a:solidFill>
                  <a:schemeClr val="bg1"/>
                </a:solidFill>
                <a:ea typeface="Proxima Nova"/>
                <a:cs typeface="Times New Roman" panose="02020603050405020304" pitchFamily="18" charset="0"/>
                <a:sym typeface="Proxima Nova"/>
              </a:rPr>
              <a:t>3</a:t>
            </a:r>
            <a:endParaRPr sz="3400" b="1" baseline="-25000" dirty="0">
              <a:solidFill>
                <a:schemeClr val="bg1"/>
              </a:solidFill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31" name="Google Shape;166;p26">
            <a:extLst>
              <a:ext uri="{FF2B5EF4-FFF2-40B4-BE49-F238E27FC236}">
                <a16:creationId xmlns:a16="http://schemas.microsoft.com/office/drawing/2014/main" id="{8155724E-27C2-DECF-EE10-A2292817054B}"/>
              </a:ext>
            </a:extLst>
          </p:cNvPr>
          <p:cNvSpPr txBox="1"/>
          <p:nvPr/>
        </p:nvSpPr>
        <p:spPr>
          <a:xfrm>
            <a:off x="8129215" y="3532303"/>
            <a:ext cx="32004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ea typeface="Proxima Nova"/>
                <a:cs typeface="Times New Roman" panose="02020603050405020304" pitchFamily="18" charset="0"/>
                <a:sym typeface="Proxima Nova"/>
              </a:rPr>
              <a:t>Urea cycle</a:t>
            </a:r>
            <a:endParaRPr sz="3000" b="1" baseline="-25000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32" name="Google Shape;166;p26">
            <a:extLst>
              <a:ext uri="{FF2B5EF4-FFF2-40B4-BE49-F238E27FC236}">
                <a16:creationId xmlns:a16="http://schemas.microsoft.com/office/drawing/2014/main" id="{9F79F43E-A4C1-2C85-C0A4-0785EB0A4BEE}"/>
              </a:ext>
            </a:extLst>
          </p:cNvPr>
          <p:cNvSpPr txBox="1"/>
          <p:nvPr/>
        </p:nvSpPr>
        <p:spPr>
          <a:xfrm>
            <a:off x="1037438" y="2351842"/>
            <a:ext cx="150163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ea typeface="Proxima Nova"/>
                <a:cs typeface="Times New Roman" panose="02020603050405020304" pitchFamily="18" charset="0"/>
                <a:sym typeface="Proxima Nova"/>
              </a:rPr>
              <a:t>muscle</a:t>
            </a:r>
            <a:endParaRPr sz="2800" baseline="-25000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33" name="Google Shape;166;p26">
            <a:extLst>
              <a:ext uri="{FF2B5EF4-FFF2-40B4-BE49-F238E27FC236}">
                <a16:creationId xmlns:a16="http://schemas.microsoft.com/office/drawing/2014/main" id="{E9D8D073-A65B-527D-B5D1-808C9A349E5B}"/>
              </a:ext>
            </a:extLst>
          </p:cNvPr>
          <p:cNvSpPr txBox="1"/>
          <p:nvPr/>
        </p:nvSpPr>
        <p:spPr>
          <a:xfrm>
            <a:off x="1000193" y="4186422"/>
            <a:ext cx="150163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ea typeface="Proxima Nova"/>
                <a:cs typeface="Times New Roman" panose="02020603050405020304" pitchFamily="18" charset="0"/>
                <a:sym typeface="Proxima Nova"/>
              </a:rPr>
              <a:t>bowel</a:t>
            </a:r>
            <a:endParaRPr sz="2800" baseline="-25000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34" name="Google Shape;166;p26">
            <a:extLst>
              <a:ext uri="{FF2B5EF4-FFF2-40B4-BE49-F238E27FC236}">
                <a16:creationId xmlns:a16="http://schemas.microsoft.com/office/drawing/2014/main" id="{D9718C15-5974-B8F2-21CD-15CE39958201}"/>
              </a:ext>
            </a:extLst>
          </p:cNvPr>
          <p:cNvSpPr txBox="1"/>
          <p:nvPr/>
        </p:nvSpPr>
        <p:spPr>
          <a:xfrm>
            <a:off x="1012398" y="6192410"/>
            <a:ext cx="1501636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ea typeface="Proxima Nova"/>
                <a:cs typeface="Times New Roman" panose="02020603050405020304" pitchFamily="18" charset="0"/>
                <a:sym typeface="Proxima Nova"/>
              </a:rPr>
              <a:t>kidney</a:t>
            </a:r>
            <a:endParaRPr sz="2800" baseline="-25000" dirty="0"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34852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5" name="Double Wave 4">
            <a:extLst>
              <a:ext uri="{FF2B5EF4-FFF2-40B4-BE49-F238E27FC236}">
                <a16:creationId xmlns:a16="http://schemas.microsoft.com/office/drawing/2014/main" id="{4794CBB1-9167-DEBF-83DB-48C0C06C7105}"/>
              </a:ext>
            </a:extLst>
          </p:cNvPr>
          <p:cNvSpPr/>
          <p:nvPr/>
        </p:nvSpPr>
        <p:spPr>
          <a:xfrm rot="16200000">
            <a:off x="7193623" y="1948791"/>
            <a:ext cx="4354779" cy="4114798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 w="254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5111E-EBE1-E694-7230-D1E5E0135035}"/>
              </a:ext>
            </a:extLst>
          </p:cNvPr>
          <p:cNvSpPr txBox="1">
            <a:spLocks/>
          </p:cNvSpPr>
          <p:nvPr/>
        </p:nvSpPr>
        <p:spPr>
          <a:xfrm>
            <a:off x="1217611" y="2063768"/>
            <a:ext cx="5605157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988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419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6951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215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3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511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56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3200" b="1" dirty="0">
                <a:cs typeface="Times New Roman" panose="02020603050405020304" pitchFamily="18" charset="0"/>
              </a:rPr>
              <a:t>Lactulose </a:t>
            </a:r>
            <a:r>
              <a:rPr lang="en-US" sz="3200" dirty="0">
                <a:cs typeface="Times New Roman" panose="02020603050405020304" pitchFamily="18" charset="0"/>
              </a:rPr>
              <a:t>impairs absorption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en-US" sz="3200" dirty="0">
                <a:cs typeface="Times New Roman" panose="02020603050405020304" pitchFamily="18" charset="0"/>
              </a:rPr>
              <a:t>Decreases pH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en-US" sz="3200" dirty="0">
                <a:cs typeface="Times New Roman" panose="02020603050405020304" pitchFamily="18" charset="0"/>
              </a:rPr>
              <a:t>Ammonia </a:t>
            </a:r>
            <a:r>
              <a:rPr lang="en-US" sz="3200" dirty="0">
                <a:cs typeface="Times New Roman" panose="02020603050405020304" pitchFamily="18" charset="0"/>
                <a:sym typeface="Wingdings" panose="05000000000000000000" pitchFamily="2" charset="2"/>
              </a:rPr>
              <a:t> ammonium which is not absorbed</a:t>
            </a:r>
          </a:p>
          <a:p>
            <a:pPr lvl="0">
              <a:spcAft>
                <a:spcPts val="0"/>
              </a:spcAft>
              <a:buFontTx/>
              <a:buChar char="-"/>
            </a:pPr>
            <a:r>
              <a:rPr lang="en-US" sz="3200" dirty="0">
                <a:cs typeface="Times New Roman" panose="02020603050405020304" pitchFamily="18" charset="0"/>
                <a:sym typeface="Wingdings" panose="05000000000000000000" pitchFamily="2" charset="2"/>
              </a:rPr>
              <a:t>Cathartic effect on GI tract further reduces ammonia absorption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8" name="Google Shape;167;p26">
            <a:extLst>
              <a:ext uri="{FF2B5EF4-FFF2-40B4-BE49-F238E27FC236}">
                <a16:creationId xmlns:a16="http://schemas.microsoft.com/office/drawing/2014/main" id="{FD0BCD4A-6A0C-A72A-6A96-C2454E071887}"/>
              </a:ext>
            </a:extLst>
          </p:cNvPr>
          <p:cNvSpPr/>
          <p:nvPr/>
        </p:nvSpPr>
        <p:spPr>
          <a:xfrm>
            <a:off x="8837612" y="3587768"/>
            <a:ext cx="1524000" cy="844567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66;p26">
            <a:extLst>
              <a:ext uri="{FF2B5EF4-FFF2-40B4-BE49-F238E27FC236}">
                <a16:creationId xmlns:a16="http://schemas.microsoft.com/office/drawing/2014/main" id="{4C563C16-D875-BE5E-F879-B64BAA5E9895}"/>
              </a:ext>
            </a:extLst>
          </p:cNvPr>
          <p:cNvSpPr txBox="1"/>
          <p:nvPr/>
        </p:nvSpPr>
        <p:spPr>
          <a:xfrm>
            <a:off x="8761955" y="3729206"/>
            <a:ext cx="1675316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chemeClr val="bg1"/>
                </a:solidFill>
                <a:ea typeface="Proxima Nova"/>
                <a:cs typeface="Times New Roman" panose="02020603050405020304" pitchFamily="18" charset="0"/>
                <a:sym typeface="Proxima Nova"/>
              </a:rPr>
              <a:t>Ammonia</a:t>
            </a:r>
            <a:endParaRPr sz="2000" b="1" dirty="0">
              <a:solidFill>
                <a:schemeClr val="bg1"/>
              </a:solidFill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30" name="Multiplication Sign 29">
            <a:extLst>
              <a:ext uri="{FF2B5EF4-FFF2-40B4-BE49-F238E27FC236}">
                <a16:creationId xmlns:a16="http://schemas.microsoft.com/office/drawing/2014/main" id="{68E43FB6-497C-E65F-BF28-2826D7FA8810}"/>
              </a:ext>
            </a:extLst>
          </p:cNvPr>
          <p:cNvSpPr/>
          <p:nvPr/>
        </p:nvSpPr>
        <p:spPr>
          <a:xfrm>
            <a:off x="6899510" y="3358490"/>
            <a:ext cx="1524000" cy="1295400"/>
          </a:xfrm>
          <a:prstGeom prst="mathMultiply">
            <a:avLst>
              <a:gd name="adj1" fmla="val 1175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DA0F3F56-43BE-9ABF-6EDE-215D01F0831D}"/>
              </a:ext>
            </a:extLst>
          </p:cNvPr>
          <p:cNvSpPr/>
          <p:nvPr/>
        </p:nvSpPr>
        <p:spPr>
          <a:xfrm rot="10800000">
            <a:off x="8009406" y="3810887"/>
            <a:ext cx="744372" cy="390606"/>
          </a:xfrm>
          <a:prstGeom prst="rightArrow">
            <a:avLst>
              <a:gd name="adj1" fmla="val 26363"/>
              <a:gd name="adj2" fmla="val 693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Google Shape;167;p26">
            <a:extLst>
              <a:ext uri="{FF2B5EF4-FFF2-40B4-BE49-F238E27FC236}">
                <a16:creationId xmlns:a16="http://schemas.microsoft.com/office/drawing/2014/main" id="{A0962CD9-7650-1FF5-B069-A212F3FCF93E}"/>
              </a:ext>
            </a:extLst>
          </p:cNvPr>
          <p:cNvSpPr/>
          <p:nvPr/>
        </p:nvSpPr>
        <p:spPr>
          <a:xfrm>
            <a:off x="8135804" y="2370118"/>
            <a:ext cx="1252302" cy="649264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167;p26">
            <a:extLst>
              <a:ext uri="{FF2B5EF4-FFF2-40B4-BE49-F238E27FC236}">
                <a16:creationId xmlns:a16="http://schemas.microsoft.com/office/drawing/2014/main" id="{C76D0D2F-2FC7-7BD2-0EEE-696C62E1D6DF}"/>
              </a:ext>
            </a:extLst>
          </p:cNvPr>
          <p:cNvSpPr/>
          <p:nvPr/>
        </p:nvSpPr>
        <p:spPr>
          <a:xfrm>
            <a:off x="7813910" y="5216921"/>
            <a:ext cx="1219200" cy="553968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167;p26">
            <a:extLst>
              <a:ext uri="{FF2B5EF4-FFF2-40B4-BE49-F238E27FC236}">
                <a16:creationId xmlns:a16="http://schemas.microsoft.com/office/drawing/2014/main" id="{C29137E2-7587-FB90-BA13-5C82112F20C9}"/>
              </a:ext>
            </a:extLst>
          </p:cNvPr>
          <p:cNvSpPr/>
          <p:nvPr/>
        </p:nvSpPr>
        <p:spPr>
          <a:xfrm>
            <a:off x="9640177" y="4729904"/>
            <a:ext cx="1064441" cy="553968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167;p26">
            <a:extLst>
              <a:ext uri="{FF2B5EF4-FFF2-40B4-BE49-F238E27FC236}">
                <a16:creationId xmlns:a16="http://schemas.microsoft.com/office/drawing/2014/main" id="{DD8F4430-70D2-4B79-0039-BB9C738632B2}"/>
              </a:ext>
            </a:extLst>
          </p:cNvPr>
          <p:cNvSpPr/>
          <p:nvPr/>
        </p:nvSpPr>
        <p:spPr>
          <a:xfrm>
            <a:off x="9891998" y="2155359"/>
            <a:ext cx="939226" cy="552156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937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30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5111E-EBE1-E694-7230-D1E5E0135035}"/>
              </a:ext>
            </a:extLst>
          </p:cNvPr>
          <p:cNvSpPr txBox="1">
            <a:spLocks/>
          </p:cNvSpPr>
          <p:nvPr/>
        </p:nvSpPr>
        <p:spPr>
          <a:xfrm>
            <a:off x="836613" y="2063768"/>
            <a:ext cx="5986156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988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419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6951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215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3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511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56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3200" b="1" dirty="0">
                <a:cs typeface="Times New Roman" panose="02020603050405020304" pitchFamily="18" charset="0"/>
              </a:rPr>
              <a:t>Rifaximin </a:t>
            </a:r>
            <a:r>
              <a:rPr lang="en-US" sz="3200" dirty="0">
                <a:cs typeface="Times New Roman" panose="02020603050405020304" pitchFamily="18" charset="0"/>
              </a:rPr>
              <a:t>reduces intestinal bacteria that produce ammonia</a:t>
            </a:r>
          </a:p>
        </p:txBody>
      </p:sp>
      <p:sp>
        <p:nvSpPr>
          <p:cNvPr id="6" name="Double Wave 5">
            <a:extLst>
              <a:ext uri="{FF2B5EF4-FFF2-40B4-BE49-F238E27FC236}">
                <a16:creationId xmlns:a16="http://schemas.microsoft.com/office/drawing/2014/main" id="{2AF286DB-B7FA-F9A8-71DD-010B2ED80C76}"/>
              </a:ext>
            </a:extLst>
          </p:cNvPr>
          <p:cNvSpPr/>
          <p:nvPr/>
        </p:nvSpPr>
        <p:spPr>
          <a:xfrm rot="16200000">
            <a:off x="7193623" y="1948791"/>
            <a:ext cx="4354779" cy="4114798"/>
          </a:xfrm>
          <a:prstGeom prst="doubleWave">
            <a:avLst/>
          </a:prstGeom>
          <a:solidFill>
            <a:schemeClr val="accent5">
              <a:lumMod val="20000"/>
              <a:lumOff val="80000"/>
            </a:schemeClr>
          </a:solidFill>
          <a:ln w="254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167;p26">
            <a:extLst>
              <a:ext uri="{FF2B5EF4-FFF2-40B4-BE49-F238E27FC236}">
                <a16:creationId xmlns:a16="http://schemas.microsoft.com/office/drawing/2014/main" id="{11A7EBE8-15A8-B69C-61BD-39752FA14223}"/>
              </a:ext>
            </a:extLst>
          </p:cNvPr>
          <p:cNvSpPr/>
          <p:nvPr/>
        </p:nvSpPr>
        <p:spPr>
          <a:xfrm>
            <a:off x="9066213" y="3663968"/>
            <a:ext cx="1066800" cy="533400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66;p26">
            <a:extLst>
              <a:ext uri="{FF2B5EF4-FFF2-40B4-BE49-F238E27FC236}">
                <a16:creationId xmlns:a16="http://schemas.microsoft.com/office/drawing/2014/main" id="{432766F7-32FF-DF99-0876-953A397A780F}"/>
              </a:ext>
            </a:extLst>
          </p:cNvPr>
          <p:cNvSpPr txBox="1"/>
          <p:nvPr/>
        </p:nvSpPr>
        <p:spPr>
          <a:xfrm>
            <a:off x="9066213" y="3729207"/>
            <a:ext cx="1066800" cy="430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bg1"/>
                </a:solidFill>
                <a:ea typeface="Proxima Nova"/>
                <a:cs typeface="Times New Roman" panose="02020603050405020304" pitchFamily="18" charset="0"/>
                <a:sym typeface="Proxima Nova"/>
              </a:rPr>
              <a:t>Ammonia</a:t>
            </a:r>
            <a:endParaRPr sz="1400" b="1" dirty="0">
              <a:solidFill>
                <a:schemeClr val="bg1"/>
              </a:solidFill>
              <a:ea typeface="Proxima Nova"/>
              <a:cs typeface="Times New Roman" panose="02020603050405020304" pitchFamily="18" charset="0"/>
              <a:sym typeface="Proxima Nova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66F6BAC3-2077-196E-18B9-0B078BC24D25}"/>
              </a:ext>
            </a:extLst>
          </p:cNvPr>
          <p:cNvSpPr/>
          <p:nvPr/>
        </p:nvSpPr>
        <p:spPr>
          <a:xfrm rot="5400000">
            <a:off x="8467192" y="3739929"/>
            <a:ext cx="587344" cy="331222"/>
          </a:xfrm>
          <a:prstGeom prst="rightArrow">
            <a:avLst>
              <a:gd name="adj1" fmla="val 26363"/>
              <a:gd name="adj2" fmla="val 6933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Google Shape;167;p26">
            <a:extLst>
              <a:ext uri="{FF2B5EF4-FFF2-40B4-BE49-F238E27FC236}">
                <a16:creationId xmlns:a16="http://schemas.microsoft.com/office/drawing/2014/main" id="{DE1595B4-7D4B-349F-71D5-0A45B3E1359D}"/>
              </a:ext>
            </a:extLst>
          </p:cNvPr>
          <p:cNvSpPr/>
          <p:nvPr/>
        </p:nvSpPr>
        <p:spPr>
          <a:xfrm>
            <a:off x="8058408" y="5296691"/>
            <a:ext cx="539918" cy="272277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67;p26">
            <a:extLst>
              <a:ext uri="{FF2B5EF4-FFF2-40B4-BE49-F238E27FC236}">
                <a16:creationId xmlns:a16="http://schemas.microsoft.com/office/drawing/2014/main" id="{4D65DAD2-DA01-E3C2-BDCC-1A354C5F08D5}"/>
              </a:ext>
            </a:extLst>
          </p:cNvPr>
          <p:cNvSpPr/>
          <p:nvPr/>
        </p:nvSpPr>
        <p:spPr>
          <a:xfrm>
            <a:off x="10285411" y="2362456"/>
            <a:ext cx="462865" cy="219917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7;p26">
            <a:extLst>
              <a:ext uri="{FF2B5EF4-FFF2-40B4-BE49-F238E27FC236}">
                <a16:creationId xmlns:a16="http://schemas.microsoft.com/office/drawing/2014/main" id="{20814EBB-006D-22D2-6DF1-E37D9237BBD5}"/>
              </a:ext>
            </a:extLst>
          </p:cNvPr>
          <p:cNvSpPr/>
          <p:nvPr/>
        </p:nvSpPr>
        <p:spPr>
          <a:xfrm>
            <a:off x="8287320" y="2192982"/>
            <a:ext cx="433468" cy="219917"/>
          </a:xfrm>
          <a:prstGeom prst="ellipse">
            <a:avLst/>
          </a:prstGeom>
          <a:solidFill>
            <a:srgbClr val="FFFF00"/>
          </a:solidFill>
          <a:ln w="381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2780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5111E-EBE1-E694-7230-D1E5E0135035}"/>
              </a:ext>
            </a:extLst>
          </p:cNvPr>
          <p:cNvSpPr txBox="1">
            <a:spLocks/>
          </p:cNvSpPr>
          <p:nvPr/>
        </p:nvSpPr>
        <p:spPr>
          <a:xfrm>
            <a:off x="836612" y="1828800"/>
            <a:ext cx="7315200" cy="38548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988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419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6951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215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3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511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56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2800" dirty="0">
                <a:cs typeface="Times New Roman" panose="02020603050405020304" pitchFamily="18" charset="0"/>
              </a:rPr>
              <a:t>Hyperammonemia is an indication for </a:t>
            </a:r>
            <a:r>
              <a:rPr lang="en-US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dialysis</a:t>
            </a:r>
            <a:r>
              <a:rPr lang="en-US" sz="2800" dirty="0">
                <a:cs typeface="Times New Roman" panose="02020603050405020304" pitchFamily="18" charset="0"/>
              </a:rPr>
              <a:t> – get nephrology on board early!</a:t>
            </a:r>
            <a:br>
              <a:rPr lang="en-US" sz="2800" dirty="0">
                <a:cs typeface="Times New Roman" panose="02020603050405020304" pitchFamily="18" charset="0"/>
              </a:rPr>
            </a:br>
            <a:r>
              <a:rPr lang="en-US" sz="2800" i="1" dirty="0">
                <a:cs typeface="Times New Roman" panose="02020603050405020304" pitchFamily="18" charset="0"/>
              </a:rPr>
              <a:t>- Rapid shifts can cause worsening cerebral edema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sz="2800" i="1" dirty="0"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en-US" sz="2800" dirty="0">
                <a:cs typeface="Times New Roman" panose="02020603050405020304" pitchFamily="18" charset="0"/>
              </a:rPr>
              <a:t>Continuous renal replacement </a:t>
            </a:r>
            <a:r>
              <a:rPr lang="en-US" sz="28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(CRRT) </a:t>
            </a:r>
            <a:r>
              <a:rPr lang="en-US" sz="2800" dirty="0">
                <a:cs typeface="Times New Roman" panose="02020603050405020304" pitchFamily="18" charset="0"/>
              </a:rPr>
              <a:t>is preferred over intermittent dialysis to avoid rapid electrolyte shifts which may cause fluctuations in intracranial pressure.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sz="2800" i="1" dirty="0">
              <a:cs typeface="Times New Roman" panose="02020603050405020304" pitchFamily="18" charset="0"/>
            </a:endParaRPr>
          </a:p>
        </p:txBody>
      </p:sp>
      <p:pic>
        <p:nvPicPr>
          <p:cNvPr id="1026" name="Picture 2" descr="Hemodialysis - Wikipedia">
            <a:extLst>
              <a:ext uri="{FF2B5EF4-FFF2-40B4-BE49-F238E27FC236}">
                <a16:creationId xmlns:a16="http://schemas.microsoft.com/office/drawing/2014/main" id="{62CE797F-8CDA-326F-D92C-59D5416353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012" y="1704739"/>
            <a:ext cx="2705100" cy="385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45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OUTLINE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065212" y="1905000"/>
            <a:ext cx="9144000" cy="3505200"/>
          </a:xfrm>
        </p:spPr>
        <p:txBody>
          <a:bodyPr numCol="2">
            <a:normAutofit/>
          </a:bodyPr>
          <a:lstStyle/>
          <a:p>
            <a:r>
              <a:rPr lang="en-US" sz="2800" dirty="0">
                <a:hlinkClick r:id="rId3" action="ppaction://hlinksldjump"/>
              </a:rPr>
              <a:t>Definition</a:t>
            </a:r>
            <a:endParaRPr lang="en-US" sz="2800" dirty="0"/>
          </a:p>
          <a:p>
            <a:r>
              <a:rPr lang="en-US" sz="2800" dirty="0">
                <a:hlinkClick r:id="rId4" action="ppaction://hlinksldjump"/>
              </a:rPr>
              <a:t>Causes</a:t>
            </a:r>
            <a:endParaRPr lang="en-US" sz="2800" dirty="0"/>
          </a:p>
          <a:p>
            <a:r>
              <a:rPr lang="en-US" sz="2800" dirty="0">
                <a:hlinkClick r:id="rId5" action="ppaction://hlinksldjump"/>
              </a:rPr>
              <a:t>Workup</a:t>
            </a:r>
            <a:endParaRPr lang="en-US" sz="2800" dirty="0"/>
          </a:p>
          <a:p>
            <a:r>
              <a:rPr lang="en-US" sz="2800" dirty="0">
                <a:hlinkClick r:id="rId6" action="ppaction://hlinksldjump"/>
              </a:rPr>
              <a:t>Labs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>
                <a:hlinkClick r:id="rId7" action="ppaction://hlinksldjump"/>
              </a:rPr>
              <a:t>Imaging</a:t>
            </a:r>
            <a:endParaRPr lang="en-US" sz="2800" dirty="0"/>
          </a:p>
          <a:p>
            <a:r>
              <a:rPr lang="en-US" sz="2800" dirty="0">
                <a:hlinkClick r:id="rId8" action="ppaction://hlinksldjump"/>
              </a:rPr>
              <a:t>Treatment</a:t>
            </a:r>
            <a:endParaRPr lang="en-US" sz="2800" dirty="0"/>
          </a:p>
          <a:p>
            <a:r>
              <a:rPr lang="en-US" sz="2800" dirty="0">
                <a:hlinkClick r:id="rId9" action="ppaction://hlinksldjump"/>
              </a:rPr>
              <a:t>Summary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12853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945111E-EBE1-E694-7230-D1E5E0135035}"/>
              </a:ext>
            </a:extLst>
          </p:cNvPr>
          <p:cNvSpPr txBox="1">
            <a:spLocks/>
          </p:cNvSpPr>
          <p:nvPr/>
        </p:nvSpPr>
        <p:spPr>
          <a:xfrm>
            <a:off x="836613" y="2063768"/>
            <a:ext cx="5486399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25" indent="-182825" algn="l" defTabSz="914126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Char char=""/>
              <a:defRPr sz="21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11357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9888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8419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96951" indent="-182825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284215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713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28511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05658" indent="-228531" algn="l" defTabSz="914126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Char char="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accent1"/>
                </a:solidFill>
                <a:cs typeface="Times New Roman" panose="02020603050405020304" pitchFamily="18" charset="0"/>
              </a:rPr>
              <a:t>Sodium Benzoate </a:t>
            </a:r>
            <a:r>
              <a:rPr lang="en-US" sz="3200" dirty="0">
                <a:cs typeface="Times New Roman" panose="02020603050405020304" pitchFamily="18" charset="0"/>
              </a:rPr>
              <a:t>provides an alternative pathway for degradation of nitrogen waste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sz="3200" dirty="0">
              <a:cs typeface="Times New Roman" panose="02020603050405020304" pitchFamily="18" charset="0"/>
            </a:endParaRPr>
          </a:p>
          <a:p>
            <a:pPr marL="0" lvl="0" indent="0">
              <a:spcAft>
                <a:spcPts val="0"/>
              </a:spcAft>
              <a:buNone/>
            </a:pPr>
            <a:r>
              <a:rPr lang="en-US" sz="3200" dirty="0">
                <a:cs typeface="Times New Roman" panose="02020603050405020304" pitchFamily="18" charset="0"/>
              </a:rPr>
              <a:t>Hippurate is renally excreted or can be removed with dialysis</a:t>
            </a:r>
          </a:p>
        </p:txBody>
      </p:sp>
      <p:pic>
        <p:nvPicPr>
          <p:cNvPr id="5" name="Google Shape;176;p27">
            <a:extLst>
              <a:ext uri="{FF2B5EF4-FFF2-40B4-BE49-F238E27FC236}">
                <a16:creationId xmlns:a16="http://schemas.microsoft.com/office/drawing/2014/main" id="{6CDA075D-F962-B208-9560-A763FFF0A8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885" t="2309" r="2944" b="12147"/>
          <a:stretch/>
        </p:blipFill>
        <p:spPr>
          <a:xfrm>
            <a:off x="6704012" y="114721"/>
            <a:ext cx="5375247" cy="62711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4B2EAA8F-FD39-E5BF-6904-E5C9E1E8487F}"/>
              </a:ext>
            </a:extLst>
          </p:cNvPr>
          <p:cNvSpPr/>
          <p:nvPr/>
        </p:nvSpPr>
        <p:spPr>
          <a:xfrm>
            <a:off x="6937623" y="430900"/>
            <a:ext cx="533400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137651-D213-615F-D573-B64F29D865F1}"/>
              </a:ext>
            </a:extLst>
          </p:cNvPr>
          <p:cNvSpPr/>
          <p:nvPr/>
        </p:nvSpPr>
        <p:spPr>
          <a:xfrm>
            <a:off x="9297511" y="583300"/>
            <a:ext cx="1069111" cy="381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Google Shape;177;p27">
            <a:extLst>
              <a:ext uri="{FF2B5EF4-FFF2-40B4-BE49-F238E27FC236}">
                <a16:creationId xmlns:a16="http://schemas.microsoft.com/office/drawing/2014/main" id="{60A25069-4BDC-0C13-B3BC-D17911DE860A}"/>
              </a:ext>
            </a:extLst>
          </p:cNvPr>
          <p:cNvSpPr txBox="1"/>
          <p:nvPr/>
        </p:nvSpPr>
        <p:spPr>
          <a:xfrm>
            <a:off x="6594445" y="6214097"/>
            <a:ext cx="5484813" cy="704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600" dirty="0">
                <a:solidFill>
                  <a:srgbClr val="CCCCCC"/>
                </a:solidFill>
                <a:latin typeface="Roboto"/>
                <a:ea typeface="Roboto"/>
                <a:cs typeface="Roboto"/>
                <a:sym typeface="Roboto"/>
              </a:rPr>
              <a:t>Misel ML, Gish RG, Patton H, Mendler M. Sodium benzoate for treatment of hepatic encephalopathy. Gastroenterol Hepatol (N Y). 2013 Apr;9(4):219-27. PMID: 24711766; PMCID: PMC3977640.</a:t>
            </a:r>
            <a:endParaRPr sz="600" dirty="0">
              <a:solidFill>
                <a:srgbClr val="CCCCCC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213749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512120" y="1651765"/>
            <a:ext cx="109728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N-acetylcysteine</a:t>
            </a:r>
          </a:p>
          <a:p>
            <a:pPr lvl="0"/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” …</a:t>
            </a:r>
            <a:r>
              <a:rPr lang="en-US" sz="2800" i="1" dirty="0">
                <a:cs typeface="Calibri" panose="020F0502020204030204" pitchFamily="34" charset="0"/>
                <a:sym typeface="Wingdings" panose="05000000000000000000" pitchFamily="2" charset="2"/>
              </a:rPr>
              <a:t>with </a:t>
            </a:r>
            <a:r>
              <a:rPr lang="en-US" sz="2800" i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non-acetaminophen-related</a:t>
            </a:r>
            <a:r>
              <a:rPr lang="en-US" sz="2800" i="1" dirty="0">
                <a:cs typeface="Calibri" panose="020F0502020204030204" pitchFamily="34" charset="0"/>
                <a:sym typeface="Wingdings" panose="05000000000000000000" pitchFamily="2" charset="2"/>
              </a:rPr>
              <a:t> acute liver failure, NAC significantly improves overall survival, post-transplant survival and transplant-free survival while decreasing the overall length of hospital stay.”</a:t>
            </a:r>
          </a:p>
          <a:p>
            <a:pPr lvl="0"/>
            <a:endParaRPr lang="en-US" sz="2800" i="1" dirty="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0"/>
            <a:endParaRPr lang="en-US" sz="2800" i="1" dirty="0"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lvl="0"/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NAC helps neutralize free oxygen radicals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replenishes glutathione stores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source of sulfate-prevents hepatic damage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ACE2F-2FE0-C81A-1832-C73D68B122DD}"/>
              </a:ext>
            </a:extLst>
          </p:cNvPr>
          <p:cNvSpPr txBox="1"/>
          <p:nvPr/>
        </p:nvSpPr>
        <p:spPr>
          <a:xfrm>
            <a:off x="7779033" y="3916365"/>
            <a:ext cx="4057839" cy="1643527"/>
          </a:xfrm>
          <a:prstGeom prst="rect">
            <a:avLst/>
          </a:prstGeom>
          <a:solidFill>
            <a:schemeClr val="tx1"/>
          </a:solidFill>
          <a:ln w="571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 err="1">
                <a:solidFill>
                  <a:schemeClr val="bg1"/>
                </a:solidFill>
              </a:rPr>
              <a:t>Walayat</a:t>
            </a:r>
            <a:r>
              <a:rPr lang="en-US" sz="1600" dirty="0">
                <a:solidFill>
                  <a:schemeClr val="bg1"/>
                </a:solidFill>
              </a:rPr>
              <a:t> S, Shoaib H, Asghar M, Kim M, Dhillon S. Role of N-acetylcysteine in non-acetaminophen-related acute liver failure: an updated meta-analysis and systematic review. Ann Gastroenterol. 2021;34(2):235-240. </a:t>
            </a:r>
            <a:r>
              <a:rPr lang="en-US" sz="1600" dirty="0" err="1">
                <a:solidFill>
                  <a:schemeClr val="bg1"/>
                </a:solidFill>
              </a:rPr>
              <a:t>doi</a:t>
            </a:r>
            <a:r>
              <a:rPr lang="en-US" sz="1600" dirty="0">
                <a:solidFill>
                  <a:schemeClr val="bg1"/>
                </a:solidFill>
              </a:rPr>
              <a:t>: 10.20524/aog.2021.0571. </a:t>
            </a:r>
            <a:r>
              <a:rPr lang="en-US" sz="1600" dirty="0" err="1">
                <a:solidFill>
                  <a:schemeClr val="bg1"/>
                </a:solidFill>
              </a:rPr>
              <a:t>Epub</a:t>
            </a:r>
            <a:r>
              <a:rPr lang="en-US" sz="1600" dirty="0">
                <a:solidFill>
                  <a:schemeClr val="bg1"/>
                </a:solidFill>
              </a:rPr>
              <a:t> 2021 Jan 4. PMID: 33654365; PMCID: PMC7903568.</a:t>
            </a:r>
          </a:p>
        </p:txBody>
      </p:sp>
    </p:spTree>
    <p:extLst>
      <p:ext uri="{BB962C8B-B14F-4D97-AF65-F5344CB8AC3E}">
        <p14:creationId xmlns:p14="http://schemas.microsoft.com/office/powerpoint/2010/main" val="16628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pic>
        <p:nvPicPr>
          <p:cNvPr id="5122" name="Picture 2" descr="Fig. 8">
            <a:extLst>
              <a:ext uri="{FF2B5EF4-FFF2-40B4-BE49-F238E27FC236}">
                <a16:creationId xmlns:a16="http://schemas.microsoft.com/office/drawing/2014/main" id="{E5513FEB-D26D-0D2B-3059-6ED4A2421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0" y="1709649"/>
            <a:ext cx="2895600" cy="47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7188CA-A20B-F914-7732-F861E2470191}"/>
              </a:ext>
            </a:extLst>
          </p:cNvPr>
          <p:cNvSpPr txBox="1"/>
          <p:nvPr/>
        </p:nvSpPr>
        <p:spPr>
          <a:xfrm>
            <a:off x="7946347" y="6514478"/>
            <a:ext cx="3822033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https://www.sciencedirect.com/science/article/pii/S0163725821001182#f0040</a:t>
            </a:r>
          </a:p>
        </p:txBody>
      </p:sp>
      <p:pic>
        <p:nvPicPr>
          <p:cNvPr id="5124" name="Picture 4" descr="Acetaminophen Toxicity: Practice Essentials, Background, Pathophysiology">
            <a:extLst>
              <a:ext uri="{FF2B5EF4-FFF2-40B4-BE49-F238E27FC236}">
                <a16:creationId xmlns:a16="http://schemas.microsoft.com/office/drawing/2014/main" id="{037E3920-449F-2F10-2FA7-98DACFD34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9" y="1709649"/>
            <a:ext cx="6679612" cy="47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C7437D-FD95-169D-F053-6A203B566C11}"/>
              </a:ext>
            </a:extLst>
          </p:cNvPr>
          <p:cNvSpPr txBox="1"/>
          <p:nvPr/>
        </p:nvSpPr>
        <p:spPr>
          <a:xfrm>
            <a:off x="684212" y="6514478"/>
            <a:ext cx="2758900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800" dirty="0">
                <a:solidFill>
                  <a:schemeClr val="accent1"/>
                </a:solidFill>
              </a:rPr>
              <a:t>https://emedicine.medscape.com/article/820200-overview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5F3660A-1588-0E59-938F-D1799E937513}"/>
              </a:ext>
            </a:extLst>
          </p:cNvPr>
          <p:cNvSpPr/>
          <p:nvPr/>
        </p:nvSpPr>
        <p:spPr>
          <a:xfrm>
            <a:off x="5865812" y="3657600"/>
            <a:ext cx="1143000" cy="685800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5126662-0E96-25D0-370F-4725E2ED9125}"/>
              </a:ext>
            </a:extLst>
          </p:cNvPr>
          <p:cNvSpPr/>
          <p:nvPr/>
        </p:nvSpPr>
        <p:spPr>
          <a:xfrm>
            <a:off x="8951910" y="1600200"/>
            <a:ext cx="1143000" cy="1034659"/>
          </a:xfrm>
          <a:prstGeom prst="ellipse">
            <a:avLst/>
          </a:prstGeom>
          <a:noFill/>
          <a:ln w="76200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03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5408612" y="3317890"/>
            <a:ext cx="61551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Antibiotics</a:t>
            </a:r>
            <a:r>
              <a:rPr lang="en-US" sz="2400" b="1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: </a:t>
            </a:r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Bacterial superinfection common. </a:t>
            </a:r>
          </a:p>
          <a:p>
            <a:r>
              <a:rPr lang="en-US" sz="24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- Have a low threshold to start</a:t>
            </a:r>
          </a:p>
          <a:p>
            <a:pPr lvl="0"/>
            <a:endParaRPr lang="en-US" sz="2400" b="1" dirty="0"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2050" name="Picture 2" descr="Giant, long-lived bacteria could make microbial farms more productive |  Research | Chemistry World">
            <a:extLst>
              <a:ext uri="{FF2B5EF4-FFF2-40B4-BE49-F238E27FC236}">
                <a16:creationId xmlns:a16="http://schemas.microsoft.com/office/drawing/2014/main" id="{FB59E2D8-998A-FBDB-BCE9-3A27CC160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2" y="3352800"/>
            <a:ext cx="4831518" cy="252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04605D8-B833-5AF1-4140-7530E1ABD502}"/>
              </a:ext>
            </a:extLst>
          </p:cNvPr>
          <p:cNvSpPr txBox="1"/>
          <p:nvPr/>
        </p:nvSpPr>
        <p:spPr>
          <a:xfrm>
            <a:off x="760412" y="2057400"/>
            <a:ext cx="9144000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Steroids</a:t>
            </a:r>
            <a:r>
              <a:rPr lang="en-US" sz="2800" b="1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:</a:t>
            </a: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Sometimes…Alcohol and autoimmune hepatitis</a:t>
            </a:r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39007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Transplant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743A3-7407-BE9D-3F44-9B7306C1C42B}"/>
              </a:ext>
            </a:extLst>
          </p:cNvPr>
          <p:cNvSpPr txBox="1"/>
          <p:nvPr/>
        </p:nvSpPr>
        <p:spPr>
          <a:xfrm>
            <a:off x="680547" y="1981200"/>
            <a:ext cx="1082039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Consider if the patient may need a </a:t>
            </a:r>
            <a:r>
              <a:rPr lang="en-US" sz="3200" b="1" dirty="0">
                <a:solidFill>
                  <a:schemeClr val="accen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liver transplant </a:t>
            </a: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and start coordinating care early  these patient deteriorate quickly!</a:t>
            </a:r>
            <a:endParaRPr lang="en-US" sz="2800" dirty="0"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4098" name="Picture 2" descr="Alternatives to Whole Liver Transplants for Children Have Become Safer,  Study Finds">
            <a:extLst>
              <a:ext uri="{FF2B5EF4-FFF2-40B4-BE49-F238E27FC236}">
                <a16:creationId xmlns:a16="http://schemas.microsoft.com/office/drawing/2014/main" id="{AFB3C9B4-2010-39C9-C13C-DFAC8C22F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6"/>
          <a:stretch/>
        </p:blipFill>
        <p:spPr bwMode="auto">
          <a:xfrm>
            <a:off x="8380412" y="3505200"/>
            <a:ext cx="3429000" cy="29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508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743A3-7407-BE9D-3F44-9B7306C1C42B}"/>
              </a:ext>
            </a:extLst>
          </p:cNvPr>
          <p:cNvSpPr txBox="1"/>
          <p:nvPr/>
        </p:nvSpPr>
        <p:spPr>
          <a:xfrm>
            <a:off x="394930" y="2410427"/>
            <a:ext cx="1144923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  <a:hlinkClick r:id="rId3" action="ppaction://hlinkfile"/>
              </a:rPr>
              <a:t>Livertox.nih.gov</a:t>
            </a: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lists hepatotoxic medications</a:t>
            </a:r>
          </a:p>
          <a:p>
            <a:pPr lvl="0"/>
            <a:endParaRPr lang="en-US" sz="2400" dirty="0">
              <a:cs typeface="Calibri" panose="020F0502020204030204" pitchFamily="34" charset="0"/>
              <a:sym typeface="Wingdings" panose="05000000000000000000" pitchFamily="2" charset="2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AB409C4-AA58-6C3D-7269-C34F488C89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98519" l="926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23212" y="3389678"/>
            <a:ext cx="1166641" cy="116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908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Summary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F743A3-7407-BE9D-3F44-9B7306C1C42B}"/>
              </a:ext>
            </a:extLst>
          </p:cNvPr>
          <p:cNvSpPr txBox="1"/>
          <p:nvPr/>
        </p:nvSpPr>
        <p:spPr>
          <a:xfrm>
            <a:off x="608012" y="2077901"/>
            <a:ext cx="11277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1200"/>
              </a:spcAft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Acute live failure is bad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Encephalopathy related to ammonia- start meds to reduce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Antibiotics, NAC, EEG, pressors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Get nephrology on board early for CRRT</a:t>
            </a:r>
          </a:p>
          <a:p>
            <a:pPr lvl="0">
              <a:spcAft>
                <a:spcPts val="1200"/>
              </a:spcAft>
            </a:pPr>
            <a:r>
              <a:rPr lang="en-US" sz="2800" dirty="0">
                <a:cs typeface="Calibri" panose="020F0502020204030204" pitchFamily="34" charset="0"/>
                <a:sym typeface="Wingdings" panose="05000000000000000000" pitchFamily="2" charset="2"/>
              </a:rPr>
              <a:t>Consider transfer to center capable of liver transplant</a:t>
            </a:r>
          </a:p>
        </p:txBody>
      </p:sp>
      <p:pic>
        <p:nvPicPr>
          <p:cNvPr id="3074" name="Picture 2" descr="Flat Dead Emoticon Icon - 8922 - Dryicons">
            <a:extLst>
              <a:ext uri="{FF2B5EF4-FFF2-40B4-BE49-F238E27FC236}">
                <a16:creationId xmlns:a16="http://schemas.microsoft.com/office/drawing/2014/main" id="{633C40EB-0098-36AB-C691-148349DD5C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8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410" y="2971800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103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CASE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760412" y="1676400"/>
            <a:ext cx="9144000" cy="1219200"/>
          </a:xfrm>
        </p:spPr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2800" dirty="0"/>
              <a:t>43 year old female presents for AMS and jaundice.</a:t>
            </a:r>
          </a:p>
          <a:p>
            <a:pPr marL="0" indent="0">
              <a:buNone/>
            </a:pPr>
            <a:r>
              <a:rPr lang="en-US" sz="2800" dirty="0"/>
              <a:t>Vitals: HR 110, BP 95/72, RR 20, T 99.0, SPO2 98%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760412" y="2819400"/>
            <a:ext cx="4114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PMHx: HTN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Meds: amlodipine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/>
              <a:t>SHx</a:t>
            </a:r>
            <a:r>
              <a:rPr lang="en-US" sz="2400" dirty="0"/>
              <a:t>: none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Allergies: NKDA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Social: occasional EtOH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541EB-6EB1-0809-1599-68AC16A6D160}"/>
              </a:ext>
            </a:extLst>
          </p:cNvPr>
          <p:cNvSpPr txBox="1"/>
          <p:nvPr/>
        </p:nvSpPr>
        <p:spPr>
          <a:xfrm>
            <a:off x="4722812" y="2819400"/>
            <a:ext cx="68580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/>
              <a:t>Exam findings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Confused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Jaundice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Diffuse abdominal tenderness without distension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Bilateral asterixis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E222D-1400-36C8-FA86-CA7BA4044E12}"/>
              </a:ext>
            </a:extLst>
          </p:cNvPr>
          <p:cNvSpPr txBox="1"/>
          <p:nvPr/>
        </p:nvSpPr>
        <p:spPr>
          <a:xfrm>
            <a:off x="2680929" y="5105400"/>
            <a:ext cx="2667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Differentials?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8984-59B9-125A-0408-349F22F53873}"/>
              </a:ext>
            </a:extLst>
          </p:cNvPr>
          <p:cNvSpPr txBox="1"/>
          <p:nvPr/>
        </p:nvSpPr>
        <p:spPr>
          <a:xfrm>
            <a:off x="6323012" y="5105400"/>
            <a:ext cx="2667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Labs? </a:t>
            </a:r>
          </a:p>
        </p:txBody>
      </p:sp>
    </p:spTree>
    <p:extLst>
      <p:ext uri="{BB962C8B-B14F-4D97-AF65-F5344CB8AC3E}">
        <p14:creationId xmlns:p14="http://schemas.microsoft.com/office/powerpoint/2010/main" val="262651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CASE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760411" y="1643885"/>
            <a:ext cx="545658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LABS</a:t>
            </a:r>
          </a:p>
          <a:p>
            <a:r>
              <a:rPr lang="en-US" sz="3200" dirty="0"/>
              <a:t>CBC normal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AST/ALT: 850/900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 err="1"/>
              <a:t>Scr</a:t>
            </a:r>
            <a:r>
              <a:rPr lang="en-US" sz="3200" dirty="0"/>
              <a:t>: 1.8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Na: 125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Ammonia &gt;400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541EB-6EB1-0809-1599-68AC16A6D160}"/>
              </a:ext>
            </a:extLst>
          </p:cNvPr>
          <p:cNvSpPr txBox="1"/>
          <p:nvPr/>
        </p:nvSpPr>
        <p:spPr>
          <a:xfrm>
            <a:off x="4722812" y="1752600"/>
            <a:ext cx="46481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EtOH: negative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Acetaminophen: negative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3200" dirty="0"/>
              <a:t>ASA: negative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2AE222D-1400-36C8-FA86-CA7BA4044E12}"/>
              </a:ext>
            </a:extLst>
          </p:cNvPr>
          <p:cNvSpPr txBox="1"/>
          <p:nvPr/>
        </p:nvSpPr>
        <p:spPr>
          <a:xfrm>
            <a:off x="2680929" y="5027069"/>
            <a:ext cx="2667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Diagnosis?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2738984-59B9-125A-0408-349F22F53873}"/>
              </a:ext>
            </a:extLst>
          </p:cNvPr>
          <p:cNvSpPr txBox="1"/>
          <p:nvPr/>
        </p:nvSpPr>
        <p:spPr>
          <a:xfrm>
            <a:off x="6323012" y="5027069"/>
            <a:ext cx="2667000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accent1"/>
                </a:solidFill>
              </a:rPr>
              <a:t>Treatment? </a:t>
            </a:r>
          </a:p>
        </p:txBody>
      </p:sp>
    </p:spTree>
    <p:extLst>
      <p:ext uri="{BB962C8B-B14F-4D97-AF65-F5344CB8AC3E}">
        <p14:creationId xmlns:p14="http://schemas.microsoft.com/office/powerpoint/2010/main" val="17399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Definition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760412" y="1747897"/>
            <a:ext cx="8001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500" lvl="0" indent="-342900"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RAPID onset (&lt; 12-26 weeks)</a:t>
            </a:r>
          </a:p>
          <a:p>
            <a:pPr marL="444500" lvl="0" indent="-342900"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Impaired synthetic function (</a:t>
            </a:r>
            <a:r>
              <a:rPr lang="en-US" sz="3200" b="1" dirty="0">
                <a:solidFill>
                  <a:schemeClr val="accent1"/>
                </a:solidFill>
                <a:cs typeface="Calibri" panose="020F0502020204030204" pitchFamily="34" charset="0"/>
              </a:rPr>
              <a:t>INR </a:t>
            </a:r>
            <a:r>
              <a:rPr lang="en-US" sz="3200" b="1" u="sng" dirty="0">
                <a:solidFill>
                  <a:schemeClr val="accent1"/>
                </a:solidFill>
                <a:cs typeface="Calibri" panose="020F0502020204030204" pitchFamily="34" charset="0"/>
              </a:rPr>
              <a:t>&gt;</a:t>
            </a:r>
            <a:r>
              <a:rPr lang="en-US" sz="3200" b="1" dirty="0">
                <a:solidFill>
                  <a:schemeClr val="accent1"/>
                </a:solidFill>
                <a:cs typeface="Calibri" panose="020F0502020204030204" pitchFamily="34" charset="0"/>
              </a:rPr>
              <a:t> 1.5</a:t>
            </a: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) </a:t>
            </a:r>
          </a:p>
          <a:p>
            <a:pPr marL="444500" lvl="0" indent="-342900"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Altered mental status (</a:t>
            </a:r>
            <a:r>
              <a:rPr lang="en-US" sz="3200" b="1" i="1" dirty="0">
                <a:solidFill>
                  <a:schemeClr val="accent1"/>
                </a:solidFill>
                <a:cs typeface="Calibri" panose="020F0502020204030204" pitchFamily="34" charset="0"/>
              </a:rPr>
              <a:t>encephalopathy</a:t>
            </a: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)</a:t>
            </a:r>
          </a:p>
          <a:p>
            <a:pPr marL="444500" lvl="0" indent="-342900">
              <a:buClr>
                <a:schemeClr val="lt1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No prior history of liver disease (cirrhosis)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E1CF71C-BA70-601B-8A74-2563F84F80CD}"/>
              </a:ext>
            </a:extLst>
          </p:cNvPr>
          <p:cNvSpPr txBox="1"/>
          <p:nvPr/>
        </p:nvSpPr>
        <p:spPr>
          <a:xfrm>
            <a:off x="1827212" y="4402427"/>
            <a:ext cx="982980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400" b="1" i="1" dirty="0">
                <a:solidFill>
                  <a:schemeClr val="accent1"/>
                </a:solidFill>
              </a:rPr>
              <a:t>Acute</a:t>
            </a:r>
            <a:r>
              <a:rPr lang="en-US" sz="2400" i="1" dirty="0"/>
              <a:t>, as opposed to chronic or acute-on-chronic, caries a poor prognosis with a high risk of cerebral edema and multiorgan dysfunction. Requires ICU care.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2F28165-0549-532C-160D-BB342A20E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8519" l="926" r="991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812" y="4190872"/>
            <a:ext cx="1166641" cy="1166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475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1295400"/>
            <a:ext cx="12188825" cy="5514804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Causes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684212" y="1789782"/>
            <a:ext cx="533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/>
                </a:solidFill>
                <a:cs typeface="Calibri" panose="020F0502020204030204" pitchFamily="34" charset="0"/>
              </a:rPr>
              <a:t>Acetaminophen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Drugs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Toxins – mushrooms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accent1"/>
                </a:solidFill>
                <a:cs typeface="Calibri" panose="020F0502020204030204" pitchFamily="34" charset="0"/>
              </a:rPr>
              <a:t>Viral hepatitis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Ischemia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Autoimmune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Heat stroke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000" dirty="0">
                <a:solidFill>
                  <a:schemeClr val="lt1"/>
                </a:solidFill>
                <a:cs typeface="Calibri" panose="020F0502020204030204" pitchFamily="34" charset="0"/>
              </a:rPr>
              <a:t>….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B438FD-189C-071F-CDB1-A36BE9BE740A}"/>
              </a:ext>
            </a:extLst>
          </p:cNvPr>
          <p:cNvSpPr txBox="1"/>
          <p:nvPr/>
        </p:nvSpPr>
        <p:spPr>
          <a:xfrm>
            <a:off x="4494212" y="1889171"/>
            <a:ext cx="7486839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ß"/>
            </a:pPr>
            <a:r>
              <a:rPr lang="en-US" sz="2200" dirty="0">
                <a:sym typeface="Wingdings" panose="05000000000000000000" pitchFamily="2" charset="2"/>
              </a:rPr>
              <a:t>Acetaminophen is </a:t>
            </a:r>
            <a:r>
              <a:rPr lang="en-US" sz="2200" dirty="0"/>
              <a:t>the most common cause in most developed countries. </a:t>
            </a:r>
          </a:p>
          <a:p>
            <a:pPr lvl="1">
              <a:lnSpc>
                <a:spcPct val="90000"/>
              </a:lnSpc>
            </a:pPr>
            <a:r>
              <a:rPr lang="en-US" sz="2200" i="1" dirty="0"/>
              <a:t>Toxicity likely </a:t>
            </a:r>
            <a:r>
              <a:rPr lang="en-US" sz="2200" i="1" u="sng" dirty="0"/>
              <a:t>&gt;</a:t>
            </a:r>
            <a:r>
              <a:rPr lang="en-US" sz="2200" i="1" dirty="0"/>
              <a:t> 250 mg/kg or &gt; 12g over 24 hours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CB9215D-32AA-5B8C-AB92-CE4AB41CBA10}"/>
              </a:ext>
            </a:extLst>
          </p:cNvPr>
          <p:cNvSpPr txBox="1"/>
          <p:nvPr/>
        </p:nvSpPr>
        <p:spPr>
          <a:xfrm>
            <a:off x="4525832" y="3300147"/>
            <a:ext cx="395526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Wingdings" panose="05000000000000000000" pitchFamily="2" charset="2"/>
              <a:buChar char="ß"/>
            </a:pPr>
            <a:r>
              <a:rPr lang="en-US" sz="2200" dirty="0">
                <a:sym typeface="Wingdings" panose="05000000000000000000" pitchFamily="2" charset="2"/>
              </a:rPr>
              <a:t>Viral hepatitis most common cause in Asia and Africa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F95E60-E1D8-BA7A-B0D0-BA1EB724F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7" t="8309" r="2727" b="15240"/>
          <a:stretch/>
        </p:blipFill>
        <p:spPr bwMode="auto">
          <a:xfrm>
            <a:off x="9752010" y="3886200"/>
            <a:ext cx="2133603" cy="259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854BB22-D7A4-4833-9FFF-2E10A738E686}"/>
              </a:ext>
            </a:extLst>
          </p:cNvPr>
          <p:cNvSpPr txBox="1"/>
          <p:nvPr/>
        </p:nvSpPr>
        <p:spPr>
          <a:xfrm>
            <a:off x="7008812" y="5834900"/>
            <a:ext cx="266541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2400" i="1" dirty="0">
                <a:sym typeface="Wingdings" panose="05000000000000000000" pitchFamily="2" charset="2"/>
              </a:rPr>
              <a:t>Amanita phalloides</a:t>
            </a:r>
          </a:p>
          <a:p>
            <a:pPr algn="r">
              <a:lnSpc>
                <a:spcPct val="90000"/>
              </a:lnSpc>
            </a:pPr>
            <a:r>
              <a:rPr lang="en-US" sz="2400" i="1" dirty="0">
                <a:sym typeface="Wingdings" panose="05000000000000000000" pitchFamily="2" charset="2"/>
              </a:rPr>
              <a:t>“Death Cap”</a:t>
            </a:r>
            <a:endParaRPr lang="en-US" sz="2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5319431-0846-41D7-E9E1-22CEAB1E8A14}"/>
              </a:ext>
            </a:extLst>
          </p:cNvPr>
          <p:cNvSpPr txBox="1"/>
          <p:nvPr/>
        </p:nvSpPr>
        <p:spPr>
          <a:xfrm>
            <a:off x="9674225" y="6490463"/>
            <a:ext cx="2326893" cy="2031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800" i="1" dirty="0">
                <a:solidFill>
                  <a:schemeClr val="accent1"/>
                </a:solidFill>
                <a:sym typeface="Wingdings" panose="05000000000000000000" pitchFamily="2" charset="2"/>
              </a:rPr>
              <a:t>https://en.wikipedia.org/wiki/Amanita_phalloides</a:t>
            </a:r>
            <a:endParaRPr lang="en-US" sz="800" i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80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iver Disease | MedlinePlus">
            <a:extLst>
              <a:ext uri="{FF2B5EF4-FFF2-40B4-BE49-F238E27FC236}">
                <a16:creationId xmlns:a16="http://schemas.microsoft.com/office/drawing/2014/main" id="{A71E0352-7B24-CF4B-32CE-53EB433B0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40891" r="35698" b="37941"/>
          <a:stretch/>
        </p:blipFill>
        <p:spPr bwMode="auto">
          <a:xfrm>
            <a:off x="417512" y="1676400"/>
            <a:ext cx="594360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Workup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760412" y="2187303"/>
            <a:ext cx="48006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CBC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BMP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LFTs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lt1"/>
                </a:solidFill>
                <a:cs typeface="Calibri" panose="020F0502020204030204" pitchFamily="34" charset="0"/>
              </a:rPr>
              <a:t>Coags</a:t>
            </a:r>
            <a:endParaRPr lang="en-US" sz="2800" dirty="0">
              <a:solidFill>
                <a:schemeClr val="lt1"/>
              </a:solidFill>
              <a:cs typeface="Calibri" panose="020F0502020204030204" pitchFamily="34" charset="0"/>
            </a:endParaRP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Lactate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Ammonia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9CC67A-1064-9389-B1D1-4D31B42180FD}"/>
              </a:ext>
            </a:extLst>
          </p:cNvPr>
          <p:cNvSpPr txBox="1"/>
          <p:nvPr/>
        </p:nvSpPr>
        <p:spPr>
          <a:xfrm>
            <a:off x="6551611" y="2088683"/>
            <a:ext cx="54294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Tylenol level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HIV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Hepatitis panel 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Autoimmune panel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lt1"/>
                </a:solidFill>
                <a:cs typeface="Calibri" panose="020F0502020204030204" pitchFamily="34" charset="0"/>
              </a:rPr>
              <a:t>ANA, anti-smooth muscle antibody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lt1"/>
                </a:solidFill>
                <a:cs typeface="Calibri" panose="020F0502020204030204" pitchFamily="34" charset="0"/>
              </a:rPr>
              <a:t>Right upper quadrant ultrasound</a:t>
            </a:r>
          </a:p>
        </p:txBody>
      </p:sp>
    </p:spTree>
    <p:extLst>
      <p:ext uri="{BB962C8B-B14F-4D97-AF65-F5344CB8AC3E}">
        <p14:creationId xmlns:p14="http://schemas.microsoft.com/office/powerpoint/2010/main" val="3753644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Labs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6838589" y="1929485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Coagulopathy- INR &gt; 1.5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Hyperbilirubinemia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Elevated transaminases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Hyperammonemia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Hypoglycemia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AKI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Hypo Na. K, Mg</a:t>
            </a:r>
          </a:p>
        </p:txBody>
      </p:sp>
      <p:pic>
        <p:nvPicPr>
          <p:cNvPr id="1026" name="Picture 2" descr="Liver Disease | MedlinePlus">
            <a:extLst>
              <a:ext uri="{FF2B5EF4-FFF2-40B4-BE49-F238E27FC236}">
                <a16:creationId xmlns:a16="http://schemas.microsoft.com/office/drawing/2014/main" id="{A71E0352-7B24-CF4B-32CE-53EB433B0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36" t="40891" r="35698" b="37941"/>
          <a:stretch/>
        </p:blipFill>
        <p:spPr bwMode="auto">
          <a:xfrm>
            <a:off x="417512" y="1676400"/>
            <a:ext cx="5943600" cy="4267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8AA6C-4EE1-36BE-D994-7D0232DC7A53}"/>
              </a:ext>
            </a:extLst>
          </p:cNvPr>
          <p:cNvSpPr txBox="1"/>
          <p:nvPr/>
        </p:nvSpPr>
        <p:spPr>
          <a:xfrm>
            <a:off x="989012" y="2267809"/>
            <a:ext cx="4800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Liver functions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Clotting factors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Conjugates bilirubin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Gluconeogenesis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chemeClr val="bg1"/>
                </a:solidFill>
                <a:cs typeface="Calibri" panose="020F0502020204030204" pitchFamily="34" charset="0"/>
              </a:rPr>
              <a:t>Urea cycle- ammonia </a:t>
            </a:r>
          </a:p>
        </p:txBody>
      </p:sp>
    </p:spTree>
    <p:extLst>
      <p:ext uri="{BB962C8B-B14F-4D97-AF65-F5344CB8AC3E}">
        <p14:creationId xmlns:p14="http://schemas.microsoft.com/office/powerpoint/2010/main" val="3433131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2B3EE08-78E3-639C-7525-8B282C5A0DF3}"/>
              </a:ext>
            </a:extLst>
          </p:cNvPr>
          <p:cNvSpPr/>
          <p:nvPr/>
        </p:nvSpPr>
        <p:spPr>
          <a:xfrm>
            <a:off x="0" y="5683638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A102A9F-2BBD-C2AB-B4D9-EE3123500616}"/>
              </a:ext>
            </a:extLst>
          </p:cNvPr>
          <p:cNvSpPr/>
          <p:nvPr/>
        </p:nvSpPr>
        <p:spPr>
          <a:xfrm>
            <a:off x="-3667" y="67652"/>
            <a:ext cx="12188825" cy="1124295"/>
          </a:xfrm>
          <a:prstGeom prst="rect">
            <a:avLst/>
          </a:prstGeom>
          <a:solidFill>
            <a:schemeClr val="bg1"/>
          </a:solidFill>
          <a:ln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2F7EB-0041-7E8E-7487-B84866306F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53" t="22090" r="26739" b="10945"/>
          <a:stretch/>
        </p:blipFill>
        <p:spPr>
          <a:xfrm>
            <a:off x="11020841" y="125148"/>
            <a:ext cx="960210" cy="950326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379412" y="47439"/>
            <a:ext cx="9143998" cy="1020762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+mn-lt"/>
              </a:rPr>
              <a:t>ACUTE LIVER FAILURE: Labs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5649BD-3C84-8B57-E6DA-E94B4C1E5148}"/>
              </a:ext>
            </a:extLst>
          </p:cNvPr>
          <p:cNvSpPr txBox="1"/>
          <p:nvPr/>
        </p:nvSpPr>
        <p:spPr>
          <a:xfrm>
            <a:off x="6838589" y="1946970"/>
            <a:ext cx="48006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Coagulopathy- INR &gt; 1.5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Hyperbilirubinemia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lt1"/>
                </a:solidFill>
                <a:cs typeface="Calibri" panose="020F0502020204030204" pitchFamily="34" charset="0"/>
              </a:rPr>
              <a:t>Elevated transaminases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Hyperammonemia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Hypoglycemia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AKI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tx2">
                    <a:lumMod val="50000"/>
                  </a:schemeClr>
                </a:solidFill>
                <a:cs typeface="Calibri" panose="020F0502020204030204" pitchFamily="34" charset="0"/>
              </a:rPr>
              <a:t>Hypo Na. K, Mg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E96E0D-C16B-41D4-0076-7FA8C2F8F15E}"/>
              </a:ext>
            </a:extLst>
          </p:cNvPr>
          <p:cNvSpPr txBox="1"/>
          <p:nvPr/>
        </p:nvSpPr>
        <p:spPr>
          <a:xfrm>
            <a:off x="684212" y="1828800"/>
            <a:ext cx="560474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i="1" dirty="0">
                <a:cs typeface="Calibri" panose="020F0502020204030204" pitchFamily="34" charset="0"/>
              </a:rPr>
              <a:t>* Decreasing LFTS could be a sign of worsening liver failure</a:t>
            </a:r>
          </a:p>
          <a:p>
            <a:pPr marL="457200" lvl="0" indent="-457200">
              <a:buFont typeface="Wingdings" panose="05000000000000000000" pitchFamily="2" charset="2"/>
              <a:buChar char="à"/>
            </a:pPr>
            <a:r>
              <a:rPr lang="en-US" sz="3200" i="1" dirty="0">
                <a:cs typeface="Calibri" panose="020F0502020204030204" pitchFamily="34" charset="0"/>
                <a:sym typeface="Wingdings" panose="05000000000000000000" pitchFamily="2" charset="2"/>
              </a:rPr>
              <a:t>Corelate to INR &amp; bilirubin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3200" i="1" dirty="0">
                <a:cs typeface="Calibri" panose="020F0502020204030204" pitchFamily="34" charset="0"/>
                <a:sym typeface="Wingdings" panose="05000000000000000000" pitchFamily="2" charset="2"/>
              </a:rPr>
              <a:t>Rising = worsening</a:t>
            </a:r>
            <a:endParaRPr lang="en-US" sz="3200" i="1" dirty="0"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BB7D7C-72DE-D0BC-65ED-6524DD227FFF}"/>
              </a:ext>
            </a:extLst>
          </p:cNvPr>
          <p:cNvSpPr txBox="1"/>
          <p:nvPr/>
        </p:nvSpPr>
        <p:spPr>
          <a:xfrm>
            <a:off x="684212" y="4419600"/>
            <a:ext cx="59237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i="1" dirty="0">
                <a:cs typeface="Calibri" panose="020F0502020204030204" pitchFamily="34" charset="0"/>
              </a:rPr>
              <a:t>* AST/ALT/ALK P = injury</a:t>
            </a:r>
          </a:p>
          <a:p>
            <a:pPr lvl="0"/>
            <a:r>
              <a:rPr lang="en-US" sz="2800" i="1" dirty="0">
                <a:cs typeface="Calibri" panose="020F0502020204030204" pitchFamily="34" charset="0"/>
              </a:rPr>
              <a:t>* Albumin, bilirubin, </a:t>
            </a:r>
            <a:r>
              <a:rPr lang="en-US" sz="2800" i="1" dirty="0" err="1">
                <a:cs typeface="Calibri" panose="020F0502020204030204" pitchFamily="34" charset="0"/>
              </a:rPr>
              <a:t>coags</a:t>
            </a:r>
            <a:r>
              <a:rPr lang="en-US" sz="2800" i="1" dirty="0">
                <a:cs typeface="Calibri" panose="020F0502020204030204" pitchFamily="34" charset="0"/>
              </a:rPr>
              <a:t> = function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13D17B-6663-A528-18A7-47A227074498}"/>
              </a:ext>
            </a:extLst>
          </p:cNvPr>
          <p:cNvSpPr txBox="1"/>
          <p:nvPr/>
        </p:nvSpPr>
        <p:spPr>
          <a:xfrm>
            <a:off x="1141412" y="6052268"/>
            <a:ext cx="9829801" cy="424732"/>
          </a:xfrm>
          <a:prstGeom prst="rect">
            <a:avLst/>
          </a:prstGeom>
          <a:solidFill>
            <a:schemeClr val="tx1"/>
          </a:solidFill>
          <a:ln w="38100"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4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Remember these patient are usually have a mixed hyper-hypo-coagulopathy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58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halkboard 16x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TF00001018.potx" id="{D19C2884-2C55-4C1A-A5C2-5D03FF1F35A4}" vid="{5F7A9C6A-558C-4654-B762-2F22BC904FAE}"/>
    </a:ext>
  </a:extLst>
</a:theme>
</file>

<file path=ppt/theme/theme2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Chalkboard education presentation (widescreen)</Template>
  <TotalTime>26390</TotalTime>
  <Words>1051</Words>
  <Application>Microsoft Office PowerPoint</Application>
  <PresentationFormat>Custom</PresentationFormat>
  <Paragraphs>210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Consolas</vt:lpstr>
      <vt:lpstr>Corbel</vt:lpstr>
      <vt:lpstr>Proxima Nova</vt:lpstr>
      <vt:lpstr>Roboto</vt:lpstr>
      <vt:lpstr>Wingdings</vt:lpstr>
      <vt:lpstr>Chalkboard 16x9</vt:lpstr>
      <vt:lpstr>ACUTE LIVER FAILURE</vt:lpstr>
      <vt:lpstr>OUTLINE</vt:lpstr>
      <vt:lpstr>CASE</vt:lpstr>
      <vt:lpstr>CASE</vt:lpstr>
      <vt:lpstr>ACUTE LIVER FAILURE: Definition</vt:lpstr>
      <vt:lpstr>ACUTE LIVER FAILURE: Causes</vt:lpstr>
      <vt:lpstr>ACUTE LIVER FAILURE: Workup</vt:lpstr>
      <vt:lpstr>ACUTE LIVER FAILURE: Labs</vt:lpstr>
      <vt:lpstr>ACUTE LIVER FAILURE: Labs</vt:lpstr>
      <vt:lpstr>ACUTE LIVER FAILURE: Labs</vt:lpstr>
      <vt:lpstr>ACUTE LIVER FAILURE: Labs</vt:lpstr>
      <vt:lpstr>ACUTE LIVER FAILURE: Imaging</vt:lpstr>
      <vt:lpstr>ACUTE LIVER FAILURE: Hepatic Encephalopathy</vt:lpstr>
      <vt:lpstr>ACUTE LIVER FAILURE: Treatment</vt:lpstr>
      <vt:lpstr>ACUTE LIVER FAILURE: Treatment</vt:lpstr>
      <vt:lpstr>ACUTE LIVER FAILURE: Treatment</vt:lpstr>
      <vt:lpstr>ACUTE LIVER FAILURE: Treatment</vt:lpstr>
      <vt:lpstr>ACUTE LIVER FAILURE: Treatment</vt:lpstr>
      <vt:lpstr>ACUTE LIVER FAILURE: Treatment</vt:lpstr>
      <vt:lpstr>ACUTE LIVER FAILURE</vt:lpstr>
      <vt:lpstr>ACUTE LIVER FAILURE: Treatment</vt:lpstr>
      <vt:lpstr>ACUTE LIVER FAILURE: Treatment</vt:lpstr>
      <vt:lpstr>ACUTE LIVER FAILURE: Treatment</vt:lpstr>
      <vt:lpstr>ACUTE LIVER FAILURE: Transplant</vt:lpstr>
      <vt:lpstr>ACUTE LIVER FAILURE</vt:lpstr>
      <vt:lpstr>ACUTE LIVER FAILURE: 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VENTILATOR BASICS: NIPPV, HFNC, &amp; the Vent</dc:title>
  <dc:creator>Kimberly Pistell</dc:creator>
  <cp:lastModifiedBy>Kimberly Pistell</cp:lastModifiedBy>
  <cp:revision>21</cp:revision>
  <dcterms:created xsi:type="dcterms:W3CDTF">2023-03-22T19:10:01Z</dcterms:created>
  <dcterms:modified xsi:type="dcterms:W3CDTF">2023-05-12T07:16:21Z</dcterms:modified>
</cp:coreProperties>
</file>